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0" r:id="rId3"/>
    <p:sldId id="331" r:id="rId4"/>
    <p:sldId id="332" r:id="rId5"/>
    <p:sldId id="333" r:id="rId6"/>
    <p:sldId id="268" r:id="rId7"/>
    <p:sldId id="346" r:id="rId8"/>
    <p:sldId id="338" r:id="rId9"/>
    <p:sldId id="349" r:id="rId10"/>
    <p:sldId id="350" r:id="rId11"/>
    <p:sldId id="335" r:id="rId12"/>
    <p:sldId id="337" r:id="rId13"/>
    <p:sldId id="347" r:id="rId14"/>
    <p:sldId id="351" r:id="rId15"/>
    <p:sldId id="352" r:id="rId16"/>
    <p:sldId id="353" r:id="rId17"/>
    <p:sldId id="348" r:id="rId18"/>
    <p:sldId id="340" r:id="rId19"/>
    <p:sldId id="334" r:id="rId20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4">
          <p15:clr>
            <a:srgbClr val="A4A3A4"/>
          </p15:clr>
        </p15:guide>
        <p15:guide id="2" orient="horz" pos="2902">
          <p15:clr>
            <a:srgbClr val="A4A3A4"/>
          </p15:clr>
        </p15:guide>
        <p15:guide id="3" pos="345">
          <p15:clr>
            <a:srgbClr val="A4A3A4"/>
          </p15:clr>
        </p15:guide>
        <p15:guide id="4" pos="536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LLMITZER, Adelheid" initials="KA" lastIdx="2" clrIdx="0">
    <p:extLst>
      <p:ext uri="{19B8F6BF-5375-455C-9EA6-DF929625EA0E}">
        <p15:presenceInfo xmlns:p15="http://schemas.microsoft.com/office/powerpoint/2012/main" userId="KOLLMITZER, Adelhei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FF3"/>
    <a:srgbClr val="E632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D7B26C5-4107-4FEC-AEDC-1716B250A1EF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818" autoAdjust="0"/>
  </p:normalViewPr>
  <p:slideViewPr>
    <p:cSldViewPr snapToGrid="0" snapToObjects="1">
      <p:cViewPr varScale="1">
        <p:scale>
          <a:sx n="161" d="100"/>
          <a:sy n="161" d="100"/>
        </p:scale>
        <p:origin x="156" y="342"/>
      </p:cViewPr>
      <p:guideLst>
        <p:guide orient="horz" pos="524"/>
        <p:guide orient="horz" pos="2902"/>
        <p:guide pos="345"/>
        <p:guide pos="5366"/>
      </p:guideLst>
    </p:cSldViewPr>
  </p:slideViewPr>
  <p:outlineViewPr>
    <p:cViewPr>
      <p:scale>
        <a:sx n="33" d="100"/>
        <a:sy n="33" d="100"/>
      </p:scale>
      <p:origin x="36" y="48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3486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77867" y="342566"/>
            <a:ext cx="1371666" cy="3325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2016" y="9430306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A4F87B00-D7D7-4E73-88E5-5DF5797B2681}" type="datetimeFigureOut">
              <a:rPr lang="de-AT" smtClean="0"/>
              <a:t>13.02.2023</a:t>
            </a:fld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3"/>
          </p:nvPr>
        </p:nvSpPr>
        <p:spPr>
          <a:xfrm>
            <a:off x="2945659" y="9428583"/>
            <a:ext cx="904784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1BCACBB0-6C6B-4B3E-B6E6-54B62284C21B}" type="slidenum">
              <a:rPr lang="de-AT" smtClean="0"/>
              <a:pPr algn="ctr"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83347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2016" y="9428582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r">
              <a:defRPr sz="1200"/>
            </a:lvl1pPr>
          </a:lstStyle>
          <a:p>
            <a:fld id="{64F923B6-97FF-4AF0-A17D-1758840DBBE2}" type="datetimeFigureOut">
              <a:rPr lang="de-AT" smtClean="0"/>
              <a:t>13.02.2023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-317500" y="674688"/>
            <a:ext cx="7432675" cy="4181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854894" y="4963319"/>
            <a:ext cx="5090351" cy="42188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AT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2945659" y="9428582"/>
            <a:ext cx="904784" cy="4980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200"/>
            </a:lvl1pPr>
          </a:lstStyle>
          <a:p>
            <a:fld id="{F0A5DA3B-92D6-4D4B-9895-D15CB563B5E4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6113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200"/>
      </a:spcBef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96000" indent="-171450" algn="l" defTabSz="914400" rtl="0" eaLnBrk="1" latinLnBrk="0" hangingPunct="1">
      <a:spcBef>
        <a:spcPts val="200"/>
      </a:spcBef>
      <a:buFont typeface="Arial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792000" indent="-171450" algn="l" defTabSz="914400" rtl="0" eaLnBrk="1" latinLnBrk="0" hangingPunct="1">
      <a:spcBef>
        <a:spcPts val="200"/>
      </a:spcBef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188000" indent="-171450" algn="l" defTabSz="914400" rtl="0" eaLnBrk="1" latinLnBrk="0" hangingPunct="1">
      <a:spcBef>
        <a:spcPts val="200"/>
      </a:spcBef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584000" indent="-171450" algn="l" defTabSz="914400" rtl="0" eaLnBrk="1" latinLnBrk="0" hangingPunct="1">
      <a:spcBef>
        <a:spcPts val="200"/>
      </a:spcBef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de-AT"/>
              <a:t>Kopfzeile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1535A9C-53DB-47EF-9303-3081C4A91E47}" type="datetime1">
              <a:rPr lang="de-AT"/>
              <a:pPr/>
              <a:t>13.02.2023</a:t>
            </a:fld>
            <a:endParaRPr lang="de-A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de-AT"/>
              <a:t>Fußzeile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de-AT"/>
              <a:t>Folie </a:t>
            </a:r>
            <a:fld id="{AF00D60B-4FD9-4274-979A-D34680F83299}" type="slidenum">
              <a:rPr lang="de-AT"/>
              <a:pPr/>
              <a:t>19</a:t>
            </a:fld>
            <a:endParaRPr lang="de-AT"/>
          </a:p>
        </p:txBody>
      </p:sp>
      <p:sp>
        <p:nvSpPr>
          <p:cNvPr id="247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965200"/>
            <a:ext cx="6794500" cy="3822700"/>
          </a:xfrm>
          <a:ln/>
        </p:spPr>
      </p:sp>
      <p:sp>
        <p:nvSpPr>
          <p:cNvPr id="247603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27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39999" y="822325"/>
            <a:ext cx="7978526" cy="969606"/>
          </a:xfrm>
        </p:spPr>
        <p:txBody>
          <a:bodyPr anchor="b" anchorCtr="0"/>
          <a:lstStyle>
            <a:lvl1pPr>
              <a:lnSpc>
                <a:spcPts val="4000"/>
              </a:lnSpc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 smtClean="0"/>
              <a:t>Titelmasterformat </a:t>
            </a:r>
            <a:br>
              <a:rPr lang="de-DE" dirty="0" smtClean="0"/>
            </a:br>
            <a:r>
              <a:rPr lang="de-DE" dirty="0" smtClean="0"/>
              <a:t>durch Klicken bearbeiten</a:t>
            </a:r>
            <a:endParaRPr lang="de-AT" dirty="0"/>
          </a:p>
        </p:txBody>
      </p:sp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539999" y="1840643"/>
            <a:ext cx="7978526" cy="1390388"/>
          </a:xfrm>
        </p:spPr>
        <p:txBody>
          <a:bodyPr/>
          <a:lstStyle>
            <a:lvl1pPr marL="0" indent="0" algn="l">
              <a:lnSpc>
                <a:spcPts val="4000"/>
              </a:lnSpc>
              <a:spcBef>
                <a:spcPts val="0"/>
              </a:spcBef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0"/>
          </p:nvPr>
        </p:nvSpPr>
        <p:spPr>
          <a:xfrm>
            <a:off x="539750" y="4191000"/>
            <a:ext cx="3422650" cy="415529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3" name="Textfeld 12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bundeskanzleramt.gv.at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8" name="Grafik 7" descr="Bundeskanzleramt" title="Logo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88" y="208971"/>
            <a:ext cx="2746420" cy="6654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97482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539751" y="1333800"/>
            <a:ext cx="7978775" cy="327272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704003" y="4790252"/>
            <a:ext cx="814522" cy="200025"/>
          </a:xfrm>
        </p:spPr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5316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764101"/>
            <a:ext cx="7978525" cy="62209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1" y="1333800"/>
            <a:ext cx="7978775" cy="3272729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6073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+ Text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3"/>
          </p:nvPr>
        </p:nvSpPr>
        <p:spPr>
          <a:xfrm>
            <a:off x="539750" y="1333800"/>
            <a:ext cx="3813175" cy="3272729"/>
          </a:xfrm>
        </p:spPr>
        <p:txBody>
          <a:bodyPr/>
          <a:lstStyle/>
          <a:p>
            <a:r>
              <a:rPr lang="de-DE" smtClean="0"/>
              <a:t>Bild durch Klicken auf Symbol hinzufügen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>
          <a:xfrm>
            <a:off x="4706125" y="1333500"/>
            <a:ext cx="3812400" cy="327302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39426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nhalte beliebig - nebeneinan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8" name="Inhaltsplatzhalter 7"/>
          <p:cNvSpPr>
            <a:spLocks noGrp="1"/>
          </p:cNvSpPr>
          <p:nvPr>
            <p:ph sz="quarter" idx="15"/>
          </p:nvPr>
        </p:nvSpPr>
        <p:spPr>
          <a:xfrm>
            <a:off x="540000" y="1333800"/>
            <a:ext cx="3838575" cy="322064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6"/>
          </p:nvPr>
        </p:nvSpPr>
        <p:spPr>
          <a:xfrm>
            <a:off x="4679951" y="1333500"/>
            <a:ext cx="3838575" cy="3220641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6619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-beliebig mit 1-zeiligem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539751" y="1333800"/>
            <a:ext cx="7978775" cy="327272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550449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39999" y="728382"/>
            <a:ext cx="5389200" cy="838210"/>
          </a:xfrm>
        </p:spPr>
        <p:txBody>
          <a:bodyPr/>
          <a:lstStyle>
            <a:lvl1pPr>
              <a:lnSpc>
                <a:spcPts val="4000"/>
              </a:lnSpc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Titelmasterformat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>
          <a:xfrm>
            <a:off x="539750" y="3643313"/>
            <a:ext cx="3423600" cy="963216"/>
          </a:xfrm>
        </p:spPr>
        <p:txBody>
          <a:bodyPr anchor="b" anchorCtr="0"/>
          <a:lstStyle>
            <a:lvl1pPr marL="0" indent="0">
              <a:lnSpc>
                <a:spcPts val="1800"/>
              </a:lnSpc>
              <a:spcAft>
                <a:spcPts val="0"/>
              </a:spcAft>
              <a:buNone/>
              <a:defRPr sz="1400"/>
            </a:lvl1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74369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1"/>
          <p:cNvSpPr>
            <a:spLocks noGrp="1"/>
          </p:cNvSpPr>
          <p:nvPr>
            <p:ph type="subTitle" idx="1"/>
          </p:nvPr>
        </p:nvSpPr>
        <p:spPr>
          <a:xfrm>
            <a:off x="719139" y="2476500"/>
            <a:ext cx="6862762" cy="771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 dirty="0"/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719138" y="2430000"/>
            <a:ext cx="6862762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de-AT" sz="135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19139" y="1479600"/>
            <a:ext cx="6862762" cy="950400"/>
          </a:xfrm>
        </p:spPr>
        <p:txBody>
          <a:bodyPr anchor="b" anchorCtr="0"/>
          <a:lstStyle>
            <a:lvl1pPr>
              <a:defRPr sz="3225"/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027" name="Picture 1" descr="Logo Bundeskanzleramt Österreic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6" y="96441"/>
            <a:ext cx="4143375" cy="539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ine 1"/>
          <p:cNvSpPr>
            <a:spLocks noChangeShapeType="1"/>
          </p:cNvSpPr>
          <p:nvPr userDrawn="1"/>
        </p:nvSpPr>
        <p:spPr bwMode="auto">
          <a:xfrm>
            <a:off x="719138" y="752475"/>
            <a:ext cx="6862763" cy="0"/>
          </a:xfrm>
          <a:prstGeom prst="line">
            <a:avLst/>
          </a:prstGeom>
          <a:noFill/>
          <a:ln w="635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/>
          <a:p>
            <a:endParaRPr lang="de-AT" sz="1350"/>
          </a:p>
        </p:txBody>
      </p:sp>
    </p:spTree>
    <p:extLst>
      <p:ext uri="{BB962C8B-B14F-4D97-AF65-F5344CB8AC3E}">
        <p14:creationId xmlns:p14="http://schemas.microsoft.com/office/powerpoint/2010/main" val="2494148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BKA-2018\BKA2018-Brief\REPUBLIK-AT-DOKUMENTVORLAGEN\POTX\HG_Powerpoint_4zu3.pn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2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0001" y="1332782"/>
            <a:ext cx="7978525" cy="32737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dirty="0" smtClean="0"/>
              <a:t>Textmasterformat bearbeiten </a:t>
            </a:r>
            <a:br>
              <a:rPr lang="de-DE" dirty="0" smtClean="0"/>
            </a:br>
            <a:r>
              <a:rPr lang="de-DE" dirty="0" smtClean="0"/>
              <a:t>Erste Ebene </a:t>
            </a:r>
          </a:p>
          <a:p>
            <a:pPr lvl="1"/>
            <a:r>
              <a:rPr lang="de-DE" dirty="0" smtClean="0"/>
              <a:t>Zweite Ebene – wie Ebene zuvor</a:t>
            </a:r>
          </a:p>
          <a:p>
            <a:pPr lvl="2"/>
            <a:r>
              <a:rPr lang="de-DE" dirty="0" smtClean="0"/>
              <a:t>Dritte Ebene – wie Ebene zuvor</a:t>
            </a:r>
          </a:p>
        </p:txBody>
      </p:sp>
      <p:sp>
        <p:nvSpPr>
          <p:cNvPr id="9" name="Fußzeilenplatzhalter 12"/>
          <p:cNvSpPr>
            <a:spLocks noGrp="1"/>
          </p:cNvSpPr>
          <p:nvPr>
            <p:ph type="ftr" sz="quarter" idx="3"/>
          </p:nvPr>
        </p:nvSpPr>
        <p:spPr>
          <a:xfrm>
            <a:off x="540000" y="4790252"/>
            <a:ext cx="6875916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r>
              <a:rPr lang="de-AT" smtClean="0"/>
              <a:t>Präsentationstitel</a:t>
            </a:r>
            <a:endParaRPr lang="de-AT" dirty="0"/>
          </a:p>
        </p:txBody>
      </p:sp>
      <p:sp>
        <p:nvSpPr>
          <p:cNvPr id="20" name="Foliennummernplatzhalter 13"/>
          <p:cNvSpPr>
            <a:spLocks noGrp="1"/>
          </p:cNvSpPr>
          <p:nvPr>
            <p:ph type="sldNum" sz="quarter" idx="4"/>
          </p:nvPr>
        </p:nvSpPr>
        <p:spPr>
          <a:xfrm>
            <a:off x="7558201" y="4790252"/>
            <a:ext cx="960324" cy="2000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206269C-C24E-4E80-9A4B-E7E19BB59A67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Textfeld 10"/>
          <p:cNvSpPr txBox="1"/>
          <p:nvPr userDrawn="1"/>
        </p:nvSpPr>
        <p:spPr>
          <a:xfrm>
            <a:off x="6651752" y="230400"/>
            <a:ext cx="220027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de-AT" sz="1200" dirty="0" smtClean="0">
                <a:solidFill>
                  <a:schemeClr val="tx2"/>
                </a:solidFill>
              </a:rPr>
              <a:t>bundeskanzleramt.gv.at</a:t>
            </a:r>
            <a:endParaRPr lang="de-AT" sz="1200" dirty="0">
              <a:solidFill>
                <a:schemeClr val="tx2"/>
              </a:solidFill>
            </a:endParaRPr>
          </a:p>
        </p:txBody>
      </p:sp>
      <p:pic>
        <p:nvPicPr>
          <p:cNvPr id="10" name="Grafik 9" descr="Bundeskanzleramt" title="Logo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4888" y="208971"/>
            <a:ext cx="2746420" cy="665479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40001" y="764101"/>
            <a:ext cx="7978525" cy="62209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263382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7" r:id="rId3"/>
    <p:sldLayoutId id="2147483721" r:id="rId4"/>
    <p:sldLayoutId id="2147483722" r:id="rId5"/>
    <p:sldLayoutId id="2147483718" r:id="rId6"/>
    <p:sldLayoutId id="2147483720" r:id="rId7"/>
    <p:sldLayoutId id="2147483723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2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2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SzTx/>
        <a:buFont typeface="Arial" panose="020B0604020202020204" pitchFamily="34" charset="0"/>
        <a:buChar char="•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1pPr>
      <a:lvl2pPr marL="504000" marR="0" indent="-252000" algn="l" defTabSz="914400" rtl="0" eaLnBrk="1" fontAlgn="auto" latinLnBrk="0" hangingPunct="1">
        <a:lnSpc>
          <a:spcPts val="2400"/>
        </a:lnSpc>
        <a:spcBef>
          <a:spcPts val="0"/>
        </a:spcBef>
        <a:spcAft>
          <a:spcPts val="1425"/>
        </a:spcAft>
        <a:buClrTx/>
        <a:buSzTx/>
        <a:buFont typeface="Corbel" panose="020B0503020204020204" pitchFamily="34" charset="0"/>
        <a:buChar char="−"/>
        <a:tabLst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ts val="2400"/>
        </a:lnSpc>
        <a:spcBef>
          <a:spcPts val="0"/>
        </a:spcBef>
        <a:spcAft>
          <a:spcPts val="1425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400"/>
        </a:spcBef>
        <a:buClr>
          <a:schemeClr val="tx2"/>
        </a:buClr>
        <a:buFont typeface="Arial" pitchFamily="34" charset="0"/>
        <a:buChar char="»"/>
        <a:defRPr sz="1800" kern="1200">
          <a:solidFill>
            <a:schemeClr val="bg1">
              <a:lumMod val="1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999" y="822324"/>
            <a:ext cx="7978526" cy="1656715"/>
          </a:xfrm>
        </p:spPr>
        <p:txBody>
          <a:bodyPr/>
          <a:lstStyle/>
          <a:p>
            <a:r>
              <a:rPr lang="de-AT" altLang="de-DE" dirty="0" smtClean="0">
                <a:solidFill>
                  <a:srgbClr val="FF0000"/>
                </a:solidFill>
              </a:rPr>
              <a:t>IT-Personalmanagement</a:t>
            </a:r>
            <a:br>
              <a:rPr lang="de-AT" altLang="de-DE" dirty="0" smtClean="0">
                <a:solidFill>
                  <a:srgbClr val="FF0000"/>
                </a:solidFill>
              </a:rPr>
            </a:br>
            <a:r>
              <a:rPr lang="de-AT" altLang="de-DE" dirty="0" smtClean="0">
                <a:solidFill>
                  <a:srgbClr val="FF0000"/>
                </a:solidFill>
              </a:rPr>
              <a:t> – geplante Umsetzungen </a:t>
            </a:r>
            <a:br>
              <a:rPr lang="de-AT" altLang="de-DE" dirty="0" smtClean="0">
                <a:solidFill>
                  <a:srgbClr val="FF0000"/>
                </a:solidFill>
              </a:rPr>
            </a:br>
            <a:r>
              <a:rPr lang="de-AT" altLang="de-DE" dirty="0" smtClean="0">
                <a:solidFill>
                  <a:srgbClr val="FF0000"/>
                </a:solidFill>
              </a:rPr>
              <a:t>Reform Vordienstzeiten</a:t>
            </a:r>
            <a:endParaRPr lang="de-AT" dirty="0">
              <a:solidFill>
                <a:srgbClr val="FF0000"/>
              </a:solidFill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Adelheid Kollmitzer</a:t>
            </a:r>
          </a:p>
          <a:p>
            <a:r>
              <a:rPr lang="de-DE" dirty="0" smtClean="0"/>
              <a:t>BKA I/7 Personalmanagement</a:t>
            </a:r>
          </a:p>
          <a:p>
            <a:r>
              <a:rPr lang="de-DE" dirty="0" smtClean="0"/>
              <a:t>Wien, 14.10.2019; 21.10,2019, </a:t>
            </a:r>
          </a:p>
          <a:p>
            <a:r>
              <a:rPr lang="de-DE" dirty="0" smtClean="0"/>
              <a:t>Innsbruck, 15.10.2019</a:t>
            </a:r>
          </a:p>
          <a:p>
            <a:r>
              <a:rPr lang="de-DE" dirty="0" smtClean="0"/>
              <a:t>Graz, 22.10.2019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45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491885"/>
            <a:ext cx="7978525" cy="894308"/>
          </a:xfrm>
        </p:spPr>
        <p:txBody>
          <a:bodyPr/>
          <a:lstStyle/>
          <a:p>
            <a:r>
              <a:rPr lang="de-AT" sz="2000" dirty="0"/>
              <a:t>IT 9398 Diff. Besoldungsdienstalter, </a:t>
            </a: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2000" dirty="0" smtClean="0"/>
              <a:t>Subtyp </a:t>
            </a:r>
            <a:r>
              <a:rPr lang="de-AT" sz="2000" dirty="0"/>
              <a:t>0VRS </a:t>
            </a:r>
            <a:r>
              <a:rPr lang="de-AT" sz="2000" dirty="0" smtClean="0"/>
              <a:t>Vorrückungsstichtag (3)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10</a:t>
            </a:fld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82" y="1896551"/>
            <a:ext cx="8066529" cy="2940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491885"/>
            <a:ext cx="7978525" cy="894308"/>
          </a:xfrm>
        </p:spPr>
        <p:txBody>
          <a:bodyPr/>
          <a:lstStyle/>
          <a:p>
            <a:r>
              <a:rPr lang="de-AT" dirty="0" smtClean="0"/>
              <a:t>IT </a:t>
            </a:r>
            <a:r>
              <a:rPr lang="de-AT" dirty="0"/>
              <a:t>9398 Diff. </a:t>
            </a:r>
            <a:r>
              <a:rPr lang="de-AT" dirty="0" smtClean="0"/>
              <a:t>Besoldungsdienstalter, </a:t>
            </a:r>
            <a:br>
              <a:rPr lang="de-AT" dirty="0" smtClean="0"/>
            </a:br>
            <a:r>
              <a:rPr lang="de-AT" dirty="0" smtClean="0"/>
              <a:t>Subtyp 0VRS Vorrückungsstichtag, Berechnungsprotokoll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11</a:t>
            </a:fld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01" y="1269005"/>
            <a:ext cx="8149406" cy="3007719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001" y="4153375"/>
            <a:ext cx="8200876" cy="882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96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Infotyp</a:t>
            </a:r>
            <a:r>
              <a:rPr lang="de-AT" dirty="0" smtClean="0"/>
              <a:t> </a:t>
            </a:r>
            <a:r>
              <a:rPr lang="de-AT" dirty="0"/>
              <a:t>9398 Diff. Besoldungsdienstalter</a:t>
            </a:r>
            <a:br>
              <a:rPr lang="de-AT" dirty="0"/>
            </a:br>
            <a:r>
              <a:rPr lang="de-AT" dirty="0"/>
              <a:t>Subtyp 0VGS Vergleichsstichtag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778350"/>
            <a:ext cx="7978775" cy="282817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de-DE" dirty="0" smtClean="0"/>
              <a:t>Subtyp 0VGS Vergleichsstichtag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Ergänzung um zusätzliche schon zur Verfügung stehende Daten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Kontrollberechnung aufgrund der erfassten Daten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Statusverwaltung um Prüfung / Kontrolle zu dokumentieren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Start des Exports für die </a:t>
            </a:r>
            <a:r>
              <a:rPr lang="de-DE" sz="1600" dirty="0" err="1" smtClean="0"/>
              <a:t>Prozessierung</a:t>
            </a:r>
            <a:r>
              <a:rPr lang="de-DE" sz="1600" dirty="0" smtClean="0"/>
              <a:t> in </a:t>
            </a:r>
            <a:r>
              <a:rPr lang="de-DE" sz="1600" dirty="0" err="1" smtClean="0"/>
              <a:t>eDok</a:t>
            </a:r>
            <a:r>
              <a:rPr lang="de-DE" sz="1600" dirty="0" smtClean="0"/>
              <a:t>/Pro zur Erstellung des Parteiengehörs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Ergänzung durch Rückmeldung Bedienstete/Bediensteter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Neuberechnung und Start des Exports final Bescheid/Mitteilung an </a:t>
            </a:r>
            <a:r>
              <a:rPr lang="de-DE" sz="1600" dirty="0" err="1" smtClean="0"/>
              <a:t>eDok</a:t>
            </a:r>
            <a:r>
              <a:rPr lang="de-DE" sz="1600" dirty="0" smtClean="0"/>
              <a:t>/Pro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Anstoß Übernahme der Differenz des Besoldungsdienstalters in IT9308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0212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408" y="491885"/>
            <a:ext cx="7978525" cy="894308"/>
          </a:xfrm>
        </p:spPr>
        <p:txBody>
          <a:bodyPr/>
          <a:lstStyle/>
          <a:p>
            <a:r>
              <a:rPr lang="de-AT" sz="2200" dirty="0" smtClean="0"/>
              <a:t>IT </a:t>
            </a:r>
            <a:r>
              <a:rPr lang="de-AT" sz="2200" dirty="0"/>
              <a:t>9398 Diff. </a:t>
            </a:r>
            <a:r>
              <a:rPr lang="de-AT" sz="2200" dirty="0" smtClean="0"/>
              <a:t>Besoldungsdienstalter, Subtyp 0VGS Vergleichsstichtag</a:t>
            </a:r>
            <a:endParaRPr lang="de-DE" sz="22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13</a:t>
            </a:fld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859267" y="1418688"/>
            <a:ext cx="3731646" cy="2772348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2398181" y="1836373"/>
            <a:ext cx="3745249" cy="1973673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305784" y="1794424"/>
            <a:ext cx="3831298" cy="2043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14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408" y="491885"/>
            <a:ext cx="7978525" cy="894308"/>
          </a:xfrm>
        </p:spPr>
        <p:txBody>
          <a:bodyPr/>
          <a:lstStyle/>
          <a:p>
            <a:r>
              <a:rPr lang="de-AT" sz="2200" dirty="0" smtClean="0"/>
              <a:t>IT </a:t>
            </a:r>
            <a:r>
              <a:rPr lang="de-AT" sz="2200" dirty="0"/>
              <a:t>9398 Diff. </a:t>
            </a:r>
            <a:r>
              <a:rPr lang="de-AT" sz="2200" dirty="0" smtClean="0"/>
              <a:t>Besoldungsdienstalter, Subtyp 0VGS Vergleichsstichtag (1)</a:t>
            </a:r>
            <a:endParaRPr lang="de-DE" sz="22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14</a:t>
            </a:fld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913" y="930276"/>
            <a:ext cx="7873020" cy="391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26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408" y="491885"/>
            <a:ext cx="7978525" cy="894308"/>
          </a:xfrm>
        </p:spPr>
        <p:txBody>
          <a:bodyPr/>
          <a:lstStyle/>
          <a:p>
            <a:r>
              <a:rPr lang="de-AT" dirty="0" smtClean="0"/>
              <a:t>IT </a:t>
            </a:r>
            <a:r>
              <a:rPr lang="de-AT" dirty="0"/>
              <a:t>9398 Diff. </a:t>
            </a:r>
            <a:r>
              <a:rPr lang="de-AT" dirty="0" smtClean="0"/>
              <a:t>Besoldungsdienstalter, </a:t>
            </a:r>
            <a:br>
              <a:rPr lang="de-AT" dirty="0" smtClean="0"/>
            </a:br>
            <a:r>
              <a:rPr lang="de-AT" dirty="0" smtClean="0"/>
              <a:t>Subtyp 0VGS Vergleichsstichtag (2)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15</a:t>
            </a:fld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08" y="1692944"/>
            <a:ext cx="8203740" cy="2593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7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408" y="491885"/>
            <a:ext cx="7978525" cy="894308"/>
          </a:xfrm>
        </p:spPr>
        <p:txBody>
          <a:bodyPr/>
          <a:lstStyle/>
          <a:p>
            <a:r>
              <a:rPr lang="de-AT" dirty="0" smtClean="0"/>
              <a:t>IT </a:t>
            </a:r>
            <a:r>
              <a:rPr lang="de-AT" dirty="0"/>
              <a:t>9398 Diff. </a:t>
            </a:r>
            <a:r>
              <a:rPr lang="de-AT" dirty="0" smtClean="0"/>
              <a:t>Besoldungsdienstalter, </a:t>
            </a:r>
            <a:br>
              <a:rPr lang="de-AT" dirty="0" smtClean="0"/>
            </a:br>
            <a:r>
              <a:rPr lang="de-AT" dirty="0" smtClean="0"/>
              <a:t>Subtyp 0VGS Vergleichsstichtag (3)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16</a:t>
            </a:fld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62" y="1386193"/>
            <a:ext cx="8044015" cy="3217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6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408" y="491885"/>
            <a:ext cx="7978525" cy="894308"/>
          </a:xfrm>
        </p:spPr>
        <p:txBody>
          <a:bodyPr/>
          <a:lstStyle/>
          <a:p>
            <a:r>
              <a:rPr lang="de-AT" sz="2200" dirty="0" smtClean="0"/>
              <a:t>IT </a:t>
            </a:r>
            <a:r>
              <a:rPr lang="de-AT" sz="2200" dirty="0"/>
              <a:t>9398 Diff. </a:t>
            </a:r>
            <a:r>
              <a:rPr lang="de-AT" sz="2200" dirty="0" smtClean="0"/>
              <a:t>Besoldungsdienstalter, Subtyp 0VGS Vergleichsstichtag, </a:t>
            </a:r>
            <a:br>
              <a:rPr lang="de-AT" sz="2200" dirty="0" smtClean="0"/>
            </a:br>
            <a:r>
              <a:rPr lang="de-AT" sz="2200" dirty="0" smtClean="0"/>
              <a:t>Berechnungsprotokoll</a:t>
            </a:r>
            <a:endParaRPr lang="de-DE" sz="22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17</a:t>
            </a:fld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408" y="1254931"/>
            <a:ext cx="7978525" cy="1475021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408" y="2749626"/>
            <a:ext cx="7978525" cy="1302464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408" y="4098776"/>
            <a:ext cx="7978525" cy="731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0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Infotyp</a:t>
            </a:r>
            <a:r>
              <a:rPr lang="de-AT" dirty="0" smtClean="0"/>
              <a:t> </a:t>
            </a:r>
            <a:r>
              <a:rPr lang="de-AT" dirty="0"/>
              <a:t>9398 Diff. Besoldungsdienstalter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DE" dirty="0" smtClean="0"/>
              <a:t>Ermittlung der BDA Differenz durch Berechnung mit IT9398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Revisionssichere Dokumentation der Aktivitäten der Bearbeitung der Fälle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Ermittlung nach der mit dem BMÖDS abgestimmten Berechnungslogik</a:t>
            </a:r>
          </a:p>
          <a:p>
            <a:pPr lvl="1">
              <a:lnSpc>
                <a:spcPct val="100000"/>
              </a:lnSpc>
              <a:spcAft>
                <a:spcPts val="600"/>
              </a:spcAft>
            </a:pPr>
            <a:r>
              <a:rPr lang="de-DE" sz="1600" dirty="0" smtClean="0"/>
              <a:t>OIS Bericht mit Selektionsmöglichkeit auf alle relevanten Datenfelder </a:t>
            </a:r>
            <a:endParaRPr lang="de-DE" sz="1400" dirty="0" smtClean="0"/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de-DE" sz="1400" dirty="0" smtClean="0"/>
              <a:t>Fristenlauf 6 Monate für Rückmeldung Parteiengehör usw.</a:t>
            </a:r>
          </a:p>
          <a:p>
            <a:pPr lvl="2">
              <a:lnSpc>
                <a:spcPct val="100000"/>
              </a:lnSpc>
              <a:spcAft>
                <a:spcPts val="600"/>
              </a:spcAft>
            </a:pPr>
            <a:r>
              <a:rPr lang="de-DE" sz="1400" dirty="0"/>
              <a:t>Auswertbarkeit der Erledigungsabläufe - % Bearbeitung und Fortschritte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Überleitung des Berechnungsergebnisses in </a:t>
            </a:r>
            <a:r>
              <a:rPr lang="de-DE" sz="1600" dirty="0"/>
              <a:t>IT9308 ''Besoldungsdienstalter'' </a:t>
            </a:r>
            <a:endParaRPr lang="de-DE" sz="1600" dirty="0" smtClean="0"/>
          </a:p>
          <a:p>
            <a:pPr lvl="1">
              <a:spcAft>
                <a:spcPts val="600"/>
              </a:spcAft>
            </a:pPr>
            <a:r>
              <a:rPr lang="de-DE" sz="1600" dirty="0" smtClean="0"/>
              <a:t>Dadurch automatische Ermittlung der relevanten Einstufung ab Wirksamkeitsstichtag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Datenpflege IT0008 manuell erforderlich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18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7730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3471" name="Rectangle 1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für Ihre Aufmerksamkeit!</a:t>
            </a:r>
            <a:endParaRPr lang="de-AT" dirty="0"/>
          </a:p>
        </p:txBody>
      </p:sp>
      <p:sp>
        <p:nvSpPr>
          <p:cNvPr id="1683470" name="Rectangle 1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Danke</a:t>
            </a:r>
            <a:endParaRPr lang="de-AT" dirty="0"/>
          </a:p>
        </p:txBody>
      </p:sp>
      <p:sp>
        <p:nvSpPr>
          <p:cNvPr id="5" name="Datumsplatzhalter 57"/>
          <p:cNvSpPr txBox="1">
            <a:spLocks/>
          </p:cNvSpPr>
          <p:nvPr/>
        </p:nvSpPr>
        <p:spPr>
          <a:xfrm>
            <a:off x="1682353" y="4860000"/>
            <a:ext cx="5381177" cy="200025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AT" sz="135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2573" y="109926"/>
            <a:ext cx="3530709" cy="574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8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0000"/>
                </a:solidFill>
              </a:rPr>
              <a:t>Reform Vordienstzeiten IT-Personalmanagement</a:t>
            </a:r>
            <a:br>
              <a:rPr lang="de-AT" dirty="0" smtClean="0">
                <a:solidFill>
                  <a:srgbClr val="FF0000"/>
                </a:solidFill>
              </a:rPr>
            </a:br>
            <a:r>
              <a:rPr lang="de-AT" dirty="0" smtClean="0">
                <a:solidFill>
                  <a:srgbClr val="FF0000"/>
                </a:solidFill>
              </a:rPr>
              <a:t>knapp vor Produktivsetzung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784039"/>
            <a:ext cx="7978775" cy="2822490"/>
          </a:xfrm>
        </p:spPr>
        <p:txBody>
          <a:bodyPr/>
          <a:lstStyle/>
          <a:p>
            <a:r>
              <a:rPr lang="de-DE" dirty="0" smtClean="0"/>
              <a:t>PM-SAP</a:t>
            </a:r>
          </a:p>
          <a:p>
            <a:pPr lvl="1"/>
            <a:r>
              <a:rPr lang="de-DE" dirty="0" smtClean="0"/>
              <a:t>Datenerfassung für den letzten Vorrückungsstichtag</a:t>
            </a:r>
          </a:p>
          <a:p>
            <a:pPr lvl="1"/>
            <a:r>
              <a:rPr lang="de-DE" dirty="0" smtClean="0"/>
              <a:t>Datenerfassung für den Vergleichsstichtag und Berechnung der BDA Differenz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0000"/>
                </a:solidFill>
              </a:rPr>
              <a:t>Reform Vordienstzeiten IT-Personalmanagement</a:t>
            </a:r>
            <a:br>
              <a:rPr lang="de-AT" dirty="0" smtClean="0">
                <a:solidFill>
                  <a:srgbClr val="FF0000"/>
                </a:solidFill>
              </a:rPr>
            </a:br>
            <a:r>
              <a:rPr lang="de-AT" dirty="0" err="1" smtClean="0">
                <a:solidFill>
                  <a:srgbClr val="FF0000"/>
                </a:solidFill>
              </a:rPr>
              <a:t>next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err="1" smtClean="0">
                <a:solidFill>
                  <a:srgbClr val="FF0000"/>
                </a:solidFill>
              </a:rPr>
              <a:t>Steps</a:t>
            </a:r>
            <a:r>
              <a:rPr lang="de-AT" dirty="0" smtClean="0">
                <a:solidFill>
                  <a:srgbClr val="FF0000"/>
                </a:solidFill>
              </a:rPr>
              <a:t> für Produktivsetzung 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627001"/>
            <a:ext cx="7978775" cy="2979527"/>
          </a:xfrm>
        </p:spPr>
        <p:txBody>
          <a:bodyPr/>
          <a:lstStyle/>
          <a:p>
            <a:r>
              <a:rPr lang="de-DE" dirty="0" smtClean="0"/>
              <a:t>PM-SAP</a:t>
            </a:r>
          </a:p>
          <a:p>
            <a:pPr lvl="1"/>
            <a:r>
              <a:rPr lang="de-DE" dirty="0" smtClean="0"/>
              <a:t>Datenexport der relevanten Fakten für den Schriftverkehr an </a:t>
            </a:r>
            <a:r>
              <a:rPr lang="de-DE" dirty="0" err="1" smtClean="0"/>
              <a:t>eDok</a:t>
            </a:r>
            <a:r>
              <a:rPr lang="de-DE" dirty="0" smtClean="0"/>
              <a:t>/Pro</a:t>
            </a:r>
          </a:p>
          <a:p>
            <a:r>
              <a:rPr lang="de-DE" dirty="0" err="1" smtClean="0"/>
              <a:t>eDok</a:t>
            </a:r>
            <a:r>
              <a:rPr lang="de-DE" dirty="0" smtClean="0"/>
              <a:t>/Pro </a:t>
            </a:r>
          </a:p>
          <a:p>
            <a:r>
              <a:rPr lang="de-DE" dirty="0" smtClean="0"/>
              <a:t>– Schriftguterstellung Parteiengehör für alle PM-SAP Stammsätze</a:t>
            </a:r>
            <a:endParaRPr lang="de-DE" dirty="0"/>
          </a:p>
          <a:p>
            <a:r>
              <a:rPr lang="de-DE" dirty="0" smtClean="0"/>
              <a:t>WEB-Anwendung </a:t>
            </a:r>
          </a:p>
          <a:p>
            <a:pPr lvl="1"/>
            <a:r>
              <a:rPr lang="de-DE" dirty="0" smtClean="0"/>
              <a:t>für anonyme Berechnung von nicht PM-SAP Stammsätzen, mit gleicher Berechnungsfunktionalität wie in PM-SAP implementiert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3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4415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0000"/>
                </a:solidFill>
              </a:rPr>
              <a:t>Reform Vordienstzeiten IT-Personalmanagement</a:t>
            </a:r>
            <a:br>
              <a:rPr lang="de-AT" dirty="0" smtClean="0">
                <a:solidFill>
                  <a:srgbClr val="FF0000"/>
                </a:solidFill>
              </a:rPr>
            </a:br>
            <a:r>
              <a:rPr lang="de-AT" dirty="0" err="1" smtClean="0">
                <a:solidFill>
                  <a:srgbClr val="FF0000"/>
                </a:solidFill>
              </a:rPr>
              <a:t>next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err="1" smtClean="0">
                <a:solidFill>
                  <a:srgbClr val="FF0000"/>
                </a:solidFill>
              </a:rPr>
              <a:t>Steps</a:t>
            </a:r>
            <a:r>
              <a:rPr lang="de-AT" dirty="0" smtClean="0">
                <a:solidFill>
                  <a:srgbClr val="FF0000"/>
                </a:solidFill>
              </a:rPr>
              <a:t> für Entwicklung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803221"/>
            <a:ext cx="7978775" cy="2803307"/>
          </a:xfrm>
        </p:spPr>
        <p:txBody>
          <a:bodyPr/>
          <a:lstStyle/>
          <a:p>
            <a:r>
              <a:rPr lang="de-DE" dirty="0" smtClean="0"/>
              <a:t>PM-SAP</a:t>
            </a:r>
          </a:p>
          <a:p>
            <a:pPr lvl="1"/>
            <a:r>
              <a:rPr lang="de-DE" dirty="0" smtClean="0"/>
              <a:t>Datenerfassung der BDA Differenz</a:t>
            </a:r>
          </a:p>
          <a:p>
            <a:pPr lvl="1"/>
            <a:r>
              <a:rPr lang="de-DE" dirty="0" smtClean="0"/>
              <a:t>Dokumentation für finalen Bescheid/Mitteilung des Ergebnisses</a:t>
            </a:r>
          </a:p>
          <a:p>
            <a:pPr lvl="1"/>
            <a:r>
              <a:rPr lang="de-DE" dirty="0"/>
              <a:t>Datenexport der relevanten Fakten für den Schriftverkehr an </a:t>
            </a:r>
            <a:r>
              <a:rPr lang="de-DE" dirty="0" err="1"/>
              <a:t>eDok</a:t>
            </a:r>
            <a:r>
              <a:rPr lang="de-DE" dirty="0"/>
              <a:t>/Pro</a:t>
            </a:r>
          </a:p>
          <a:p>
            <a:r>
              <a:rPr lang="de-DE" dirty="0" err="1" smtClean="0"/>
              <a:t>eDok</a:t>
            </a:r>
            <a:r>
              <a:rPr lang="de-DE" dirty="0" smtClean="0"/>
              <a:t>/Pro </a:t>
            </a:r>
          </a:p>
          <a:p>
            <a:pPr lvl="1"/>
            <a:r>
              <a:rPr lang="de-DE" dirty="0" smtClean="0"/>
              <a:t>Schriftguterstellung final Bescheid/Mitteilung für alle PM-SAP Stammsätze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4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6653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>
                <a:solidFill>
                  <a:srgbClr val="FF0000"/>
                </a:solidFill>
              </a:rPr>
              <a:t>Reform Vordienstzeiten IT-Personalmanagement</a:t>
            </a:r>
            <a:br>
              <a:rPr lang="de-AT" dirty="0" smtClean="0">
                <a:solidFill>
                  <a:srgbClr val="FF0000"/>
                </a:solidFill>
              </a:rPr>
            </a:br>
            <a:r>
              <a:rPr lang="de-AT" dirty="0" err="1" smtClean="0">
                <a:solidFill>
                  <a:srgbClr val="FF0000"/>
                </a:solidFill>
              </a:rPr>
              <a:t>next</a:t>
            </a:r>
            <a:r>
              <a:rPr lang="de-AT" dirty="0" smtClean="0">
                <a:solidFill>
                  <a:srgbClr val="FF0000"/>
                </a:solidFill>
              </a:rPr>
              <a:t> </a:t>
            </a:r>
            <a:r>
              <a:rPr lang="de-AT" dirty="0" err="1" smtClean="0">
                <a:solidFill>
                  <a:srgbClr val="FF0000"/>
                </a:solidFill>
              </a:rPr>
              <a:t>Steps</a:t>
            </a:r>
            <a:r>
              <a:rPr lang="de-AT" dirty="0" smtClean="0">
                <a:solidFill>
                  <a:srgbClr val="FF0000"/>
                </a:solidFill>
              </a:rPr>
              <a:t> für Entwicklung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539751" y="1803221"/>
            <a:ext cx="7978775" cy="2803307"/>
          </a:xfrm>
        </p:spPr>
        <p:txBody>
          <a:bodyPr/>
          <a:lstStyle/>
          <a:p>
            <a:r>
              <a:rPr lang="de-DE" dirty="0" smtClean="0"/>
              <a:t>PM-SAP</a:t>
            </a:r>
          </a:p>
          <a:p>
            <a:pPr lvl="1"/>
            <a:r>
              <a:rPr lang="de-DE" dirty="0" smtClean="0"/>
              <a:t>Erfassung der BDA Änderung mit Wirksamkeitsdatum für die Abrechnung</a:t>
            </a:r>
          </a:p>
          <a:p>
            <a:pPr lvl="1"/>
            <a:r>
              <a:rPr lang="de-DE" dirty="0" smtClean="0"/>
              <a:t>Auswertung der Personen, bei denen die besoldungsrechtlichen Einstufung, die zu dem durch BS_2019 veränderten Besoldungsdienstalter passt</a:t>
            </a:r>
          </a:p>
          <a:p>
            <a:pPr lvl="1"/>
            <a:r>
              <a:rPr lang="de-DE" dirty="0" smtClean="0"/>
              <a:t>Auswertung der Personen, bei denen die besoldungsrechtliche Einstufung </a:t>
            </a:r>
            <a:r>
              <a:rPr lang="de-DE" u="sng" dirty="0" smtClean="0"/>
              <a:t>nicht</a:t>
            </a:r>
            <a:r>
              <a:rPr lang="de-DE" dirty="0" smtClean="0"/>
              <a:t> zu dem durch BS_2019 veränderten Besoldungsdienstalter passt</a:t>
            </a:r>
          </a:p>
          <a:p>
            <a:pPr lvl="2"/>
            <a:r>
              <a:rPr lang="de-DE" dirty="0" smtClean="0"/>
              <a:t>mit Zeitpunkt/-raum der Abweichung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5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5562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/>
              <a:t>Infotyp</a:t>
            </a:r>
            <a:r>
              <a:rPr lang="de-AT" dirty="0" smtClean="0"/>
              <a:t> </a:t>
            </a:r>
            <a:r>
              <a:rPr lang="de-AT" dirty="0"/>
              <a:t>9398 Diff. Besoldungsdienstalter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de-DE" dirty="0"/>
              <a:t>Subtyp 0VRS </a:t>
            </a:r>
            <a:r>
              <a:rPr lang="de-DE" dirty="0" smtClean="0"/>
              <a:t>Vorrückungsstichtag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Erfassung der für den letzten Vorrückungsstichtag relevanten Fakten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Erfassung der Fakten, die zusätzlich für die Schriftguterstellung erforderlich sind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Kontrollberechnung aufgrund der erfassten Daten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Übernahme in Vorlage für Vergleichsstichtagsberechnung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Statusverwaltung um Prüfung / Kontrolle zu dokumentieren</a:t>
            </a:r>
          </a:p>
          <a:p>
            <a:pPr lvl="1">
              <a:spcAft>
                <a:spcPts val="600"/>
              </a:spcAft>
            </a:pPr>
            <a:r>
              <a:rPr lang="de-DE" sz="1600" dirty="0" smtClean="0"/>
              <a:t>Vorbelegung für alle in Abstimmung mit den Ressorts ermittelten Fälle um eine Bezugsgröße für den Bearbeitungsstand im Verfahren auswerten zu können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6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08978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5408" y="491885"/>
            <a:ext cx="7978525" cy="894308"/>
          </a:xfrm>
        </p:spPr>
        <p:txBody>
          <a:bodyPr/>
          <a:lstStyle/>
          <a:p>
            <a:r>
              <a:rPr lang="de-AT" dirty="0" smtClean="0"/>
              <a:t>IT </a:t>
            </a:r>
            <a:r>
              <a:rPr lang="de-AT" dirty="0"/>
              <a:t>9398 Diff. </a:t>
            </a:r>
            <a:r>
              <a:rPr lang="de-AT" dirty="0" smtClean="0"/>
              <a:t>Besoldungsdienstalter, </a:t>
            </a:r>
            <a:r>
              <a:rPr lang="de-AT" sz="2000" dirty="0" smtClean="0"/>
              <a:t>Subtyp 0VRS Vorrückungsstichtag</a:t>
            </a: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7</a:t>
            </a:fld>
            <a:endParaRPr lang="de-AT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4048799" y="1530986"/>
            <a:ext cx="3969973" cy="2771546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901013" y="2174415"/>
            <a:ext cx="3938183" cy="151647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730268" y="2166133"/>
            <a:ext cx="3926703" cy="1521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18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491885"/>
            <a:ext cx="7978525" cy="894308"/>
          </a:xfrm>
        </p:spPr>
        <p:txBody>
          <a:bodyPr/>
          <a:lstStyle/>
          <a:p>
            <a:r>
              <a:rPr lang="de-AT" sz="2000" dirty="0"/>
              <a:t>IT 9398 Diff. Besoldungsdienstalter</a:t>
            </a:r>
            <a:r>
              <a:rPr lang="de-AT" sz="2000" dirty="0" smtClean="0"/>
              <a:t>, Subtyp </a:t>
            </a:r>
            <a:r>
              <a:rPr lang="de-AT" sz="2000" dirty="0"/>
              <a:t>0VRS </a:t>
            </a:r>
            <a:r>
              <a:rPr lang="de-AT" sz="2000" dirty="0" smtClean="0"/>
              <a:t>Vorrückungsstichtag (1)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8</a:t>
            </a:fld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334" y="939039"/>
            <a:ext cx="7360601" cy="3932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6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1" y="491885"/>
            <a:ext cx="7978525" cy="894308"/>
          </a:xfrm>
        </p:spPr>
        <p:txBody>
          <a:bodyPr/>
          <a:lstStyle/>
          <a:p>
            <a:r>
              <a:rPr lang="de-AT" dirty="0"/>
              <a:t>IT 9398 Diff. Besoldungsdienstalter, 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sz="2000" dirty="0" smtClean="0"/>
              <a:t>Subtyp </a:t>
            </a:r>
            <a:r>
              <a:rPr lang="de-AT" sz="2000" dirty="0"/>
              <a:t>0VRS </a:t>
            </a:r>
            <a:r>
              <a:rPr lang="de-AT" sz="2000" dirty="0" smtClean="0"/>
              <a:t>Vorrückungsstichtag (2)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6269C-C24E-4E80-9A4B-E7E19BB59A67}" type="slidenum">
              <a:rPr lang="de-AT" smtClean="0"/>
              <a:pPr/>
              <a:t>9</a:t>
            </a:fld>
            <a:endParaRPr lang="de-AT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105" y="1576387"/>
            <a:ext cx="8304772" cy="257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65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ublik-AT-4x3">
  <a:themeElements>
    <a:clrScheme name="Republik-AT">
      <a:dk1>
        <a:srgbClr val="000000"/>
      </a:dk1>
      <a:lt1>
        <a:srgbClr val="E6EFF3"/>
      </a:lt1>
      <a:dk2>
        <a:srgbClr val="E6320F"/>
      </a:dk2>
      <a:lt2>
        <a:srgbClr val="FFFFFF"/>
      </a:lt2>
      <a:accent1>
        <a:srgbClr val="CA0237"/>
      </a:accent1>
      <a:accent2>
        <a:srgbClr val="5FB564"/>
      </a:accent2>
      <a:accent3>
        <a:srgbClr val="950F53"/>
      </a:accent3>
      <a:accent4>
        <a:srgbClr val="F59C00"/>
      </a:accent4>
      <a:accent5>
        <a:srgbClr val="3BACBE"/>
      </a:accent5>
      <a:accent6>
        <a:srgbClr val="BCCF00"/>
      </a:accent6>
      <a:hlink>
        <a:srgbClr val="1C1C1C"/>
      </a:hlink>
      <a:folHlink>
        <a:srgbClr val="636362"/>
      </a:folHlink>
    </a:clrScheme>
    <a:fontScheme name="BKA2018-Schriften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S726_2019_02_28_heidi.potx" id="{D6D05122-E53B-426B-BDC4-7887B36CD99D}" vid="{C6CDFBC1-1F21-4702-9991-823E3904B651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BS726_2019_02_28_heidi</Template>
  <TotalTime>0</TotalTime>
  <Words>533</Words>
  <Application>Microsoft Office PowerPoint</Application>
  <PresentationFormat>Bildschirmpräsentation (16:9)</PresentationFormat>
  <Paragraphs>90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6" baseType="lpstr">
      <vt:lpstr>Arial</vt:lpstr>
      <vt:lpstr>Calibri</vt:lpstr>
      <vt:lpstr>Corbel</vt:lpstr>
      <vt:lpstr>Courier New</vt:lpstr>
      <vt:lpstr>Symbol</vt:lpstr>
      <vt:lpstr>Wingdings</vt:lpstr>
      <vt:lpstr>Republik-AT-4x3</vt:lpstr>
      <vt:lpstr>IT-Personalmanagement  – geplante Umsetzungen  Reform Vordienstzeiten</vt:lpstr>
      <vt:lpstr>Reform Vordienstzeiten IT-Personalmanagement knapp vor Produktivsetzung </vt:lpstr>
      <vt:lpstr>Reform Vordienstzeiten IT-Personalmanagement next Steps für Produktivsetzung </vt:lpstr>
      <vt:lpstr>Reform Vordienstzeiten IT-Personalmanagement next Steps für Entwicklung</vt:lpstr>
      <vt:lpstr>Reform Vordienstzeiten IT-Personalmanagement next Steps für Entwicklung</vt:lpstr>
      <vt:lpstr>Infotyp 9398 Diff. Besoldungsdienstalter</vt:lpstr>
      <vt:lpstr>IT 9398 Diff. Besoldungsdienstalter, Subtyp 0VRS Vorrückungsstichtag</vt:lpstr>
      <vt:lpstr>IT 9398 Diff. Besoldungsdienstalter, Subtyp 0VRS Vorrückungsstichtag (1)</vt:lpstr>
      <vt:lpstr>IT 9398 Diff. Besoldungsdienstalter,  Subtyp 0VRS Vorrückungsstichtag (2)</vt:lpstr>
      <vt:lpstr>IT 9398 Diff. Besoldungsdienstalter,  Subtyp 0VRS Vorrückungsstichtag (3)</vt:lpstr>
      <vt:lpstr>IT 9398 Diff. Besoldungsdienstalter,  Subtyp 0VRS Vorrückungsstichtag, Berechnungsprotokoll</vt:lpstr>
      <vt:lpstr>Infotyp 9398 Diff. Besoldungsdienstalter Subtyp 0VGS Vergleichsstichtag</vt:lpstr>
      <vt:lpstr>IT 9398 Diff. Besoldungsdienstalter, Subtyp 0VGS Vergleichsstichtag</vt:lpstr>
      <vt:lpstr>IT 9398 Diff. Besoldungsdienstalter, Subtyp 0VGS Vergleichsstichtag (1)</vt:lpstr>
      <vt:lpstr>IT 9398 Diff. Besoldungsdienstalter,  Subtyp 0VGS Vergleichsstichtag (2)</vt:lpstr>
      <vt:lpstr>IT 9398 Diff. Besoldungsdienstalter,  Subtyp 0VGS Vergleichsstichtag (3)</vt:lpstr>
      <vt:lpstr>IT 9398 Diff. Besoldungsdienstalter, Subtyp 0VGS Vergleichsstichtag,  Berechnungsprotokoll</vt:lpstr>
      <vt:lpstr>Infotyp 9398 Diff. Besoldungsdienstalter</vt:lpstr>
      <vt:lpstr>Danke</vt:lpstr>
    </vt:vector>
  </TitlesOfParts>
  <Company>Bundeskanzleramt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PM-SAP – geplante Umsetzungen  Reform Vordienstzeiten</dc:title>
  <dc:creator>KOLLMITZER, Adelheid</dc:creator>
  <cp:lastModifiedBy>Tomann, Victoria</cp:lastModifiedBy>
  <cp:revision>24</cp:revision>
  <cp:lastPrinted>2019-10-04T05:33:10Z</cp:lastPrinted>
  <dcterms:created xsi:type="dcterms:W3CDTF">2019-10-03T14:03:44Z</dcterms:created>
  <dcterms:modified xsi:type="dcterms:W3CDTF">2023-02-13T10:02:58Z</dcterms:modified>
</cp:coreProperties>
</file>