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5" r:id="rId2"/>
    <p:sldMasterId id="2147483726" r:id="rId3"/>
  </p:sldMasterIdLst>
  <p:notesMasterIdLst>
    <p:notesMasterId r:id="rId55"/>
  </p:notesMasterIdLst>
  <p:handoutMasterIdLst>
    <p:handoutMasterId r:id="rId56"/>
  </p:handoutMasterIdLst>
  <p:sldIdLst>
    <p:sldId id="280" r:id="rId4"/>
    <p:sldId id="295" r:id="rId5"/>
    <p:sldId id="303" r:id="rId6"/>
    <p:sldId id="304" r:id="rId7"/>
    <p:sldId id="305" r:id="rId8"/>
    <p:sldId id="300" r:id="rId9"/>
    <p:sldId id="306" r:id="rId10"/>
    <p:sldId id="307" r:id="rId11"/>
    <p:sldId id="308" r:id="rId12"/>
    <p:sldId id="309" r:id="rId13"/>
    <p:sldId id="310" r:id="rId14"/>
    <p:sldId id="301" r:id="rId15"/>
    <p:sldId id="311" r:id="rId16"/>
    <p:sldId id="312" r:id="rId17"/>
    <p:sldId id="314" r:id="rId18"/>
    <p:sldId id="313" r:id="rId19"/>
    <p:sldId id="315" r:id="rId20"/>
    <p:sldId id="316" r:id="rId21"/>
    <p:sldId id="318" r:id="rId22"/>
    <p:sldId id="302" r:id="rId23"/>
    <p:sldId id="319" r:id="rId24"/>
    <p:sldId id="317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332" r:id="rId38"/>
    <p:sldId id="343" r:id="rId39"/>
    <p:sldId id="342" r:id="rId40"/>
    <p:sldId id="344" r:id="rId41"/>
    <p:sldId id="333" r:id="rId42"/>
    <p:sldId id="334" r:id="rId43"/>
    <p:sldId id="335" r:id="rId44"/>
    <p:sldId id="336" r:id="rId45"/>
    <p:sldId id="340" r:id="rId46"/>
    <p:sldId id="337" r:id="rId47"/>
    <p:sldId id="341" r:id="rId48"/>
    <p:sldId id="338" r:id="rId49"/>
    <p:sldId id="345" r:id="rId50"/>
    <p:sldId id="346" r:id="rId51"/>
    <p:sldId id="347" r:id="rId52"/>
    <p:sldId id="348" r:id="rId53"/>
    <p:sldId id="349" r:id="rId5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6021" autoAdjust="0"/>
    <p:restoredTop sz="99794" autoAdjust="0"/>
  </p:normalViewPr>
  <p:slideViewPr>
    <p:cSldViewPr>
      <p:cViewPr varScale="1">
        <p:scale>
          <a:sx n="131" d="100"/>
          <a:sy n="131" d="100"/>
        </p:scale>
        <p:origin x="66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98" y="-12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6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166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D1875769-7C2D-426D-9C01-6589FD0A0BA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202620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2FB0566-615D-4398-B44A-00FDC435A54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2416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 </a:t>
            </a:r>
            <a:endParaRPr lang="en-US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A097A-C7C5-46BF-B772-16FAFED641FE}" type="slidenum">
              <a:rPr lang="de-AT" smtClean="0">
                <a:solidFill>
                  <a:prstClr val="black"/>
                </a:solidFill>
              </a:rPr>
              <a:pPr/>
              <a:t>1</a:t>
            </a:fld>
            <a:endParaRPr lang="de-AT">
              <a:solidFill>
                <a:prstClr val="black"/>
              </a:solidFill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270000"/>
            <a:ext cx="7978526" cy="1054449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414799"/>
            <a:ext cx="7978526" cy="1853851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5588000"/>
            <a:ext cx="3422650" cy="55403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</a:rPr>
              <a:t>bmoeds.gv.at</a:t>
            </a:r>
            <a:endParaRPr lang="de-AT" sz="1200" dirty="0">
              <a:solidFill>
                <a:schemeClr val="tx2"/>
              </a:solidFill>
            </a:endParaRPr>
          </a:p>
        </p:txBody>
      </p:sp>
      <p:pic>
        <p:nvPicPr>
          <p:cNvPr id="13" name="Grafik 12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02" y="208971"/>
            <a:ext cx="2746416" cy="665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1149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952949"/>
            <a:ext cx="3779837" cy="3276000"/>
          </a:xfrm>
        </p:spPr>
        <p:txBody>
          <a:bodyPr/>
          <a:lstStyle>
            <a:lvl1pPr>
              <a:defRPr sz="2100">
                <a:solidFill>
                  <a:schemeClr val="bg1">
                    <a:lumMod val="10000"/>
                  </a:schemeClr>
                </a:solidFill>
              </a:defRPr>
            </a:lvl1pPr>
            <a:lvl2pPr marL="720000">
              <a:spcBef>
                <a:spcPts val="900"/>
              </a:spcBef>
              <a:defRPr sz="2000">
                <a:solidFill>
                  <a:schemeClr val="bg1">
                    <a:lumMod val="10000"/>
                  </a:schemeClr>
                </a:solidFill>
              </a:defRPr>
            </a:lvl2pPr>
            <a:lvl3pPr marL="1044000">
              <a:spcBef>
                <a:spcPts val="6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3pPr>
            <a:lvl4pPr marL="1404000">
              <a:spcBef>
                <a:spcPts val="4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4pPr>
            <a:lvl5pPr marL="1800000">
              <a:spcBef>
                <a:spcPts val="2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4"/>
          <p:cNvSpPr>
            <a:spLocks noGrp="1"/>
          </p:cNvSpPr>
          <p:nvPr>
            <p:ph sz="half" idx="2"/>
          </p:nvPr>
        </p:nvSpPr>
        <p:spPr>
          <a:xfrm>
            <a:off x="719138" y="2952949"/>
            <a:ext cx="3781425" cy="3276000"/>
          </a:xfrm>
        </p:spPr>
        <p:txBody>
          <a:bodyPr/>
          <a:lstStyle>
            <a:lvl1pPr>
              <a:defRPr sz="2100">
                <a:solidFill>
                  <a:schemeClr val="bg1">
                    <a:lumMod val="10000"/>
                  </a:schemeClr>
                </a:solidFill>
              </a:defRPr>
            </a:lvl1pPr>
            <a:lvl2pPr marL="720000">
              <a:spcBef>
                <a:spcPts val="900"/>
              </a:spcBef>
              <a:defRPr sz="2000">
                <a:solidFill>
                  <a:schemeClr val="bg1">
                    <a:lumMod val="10000"/>
                  </a:schemeClr>
                </a:solidFill>
              </a:defRPr>
            </a:lvl2pPr>
            <a:lvl3pPr marL="1044000">
              <a:spcBef>
                <a:spcPts val="6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3pPr>
            <a:lvl4pPr marL="1404000">
              <a:spcBef>
                <a:spcPts val="4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4pPr>
            <a:lvl5pPr marL="1800000">
              <a:spcBef>
                <a:spcPts val="2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3"/>
          </p:nvPr>
        </p:nvSpPr>
        <p:spPr>
          <a:xfrm>
            <a:off x="4645026" y="2231999"/>
            <a:ext cx="3779838" cy="720000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19138" y="2232000"/>
            <a:ext cx="3781425" cy="720950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116000"/>
            <a:ext cx="7704000" cy="1116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09627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6" y="2232000"/>
            <a:ext cx="3779838" cy="2772000"/>
          </a:xfrm>
        </p:spPr>
        <p:txBody>
          <a:bodyPr/>
          <a:lstStyle>
            <a:lvl1pPr>
              <a:defRPr sz="2100">
                <a:solidFill>
                  <a:schemeClr val="bg1">
                    <a:lumMod val="10000"/>
                  </a:schemeClr>
                </a:solidFill>
              </a:defRPr>
            </a:lvl1pPr>
            <a:lvl2pPr marL="720000">
              <a:spcBef>
                <a:spcPts val="900"/>
              </a:spcBef>
              <a:defRPr sz="2000">
                <a:solidFill>
                  <a:schemeClr val="bg1">
                    <a:lumMod val="10000"/>
                  </a:schemeClr>
                </a:solidFill>
              </a:defRPr>
            </a:lvl2pPr>
            <a:lvl3pPr marL="1044000">
              <a:spcBef>
                <a:spcPts val="6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3pPr>
            <a:lvl4pPr marL="1404000">
              <a:spcBef>
                <a:spcPts val="4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4pPr>
            <a:lvl5pPr marL="1800000">
              <a:spcBef>
                <a:spcPts val="2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2232000"/>
            <a:ext cx="3781425" cy="2772000"/>
          </a:xfrm>
        </p:spPr>
        <p:txBody>
          <a:bodyPr/>
          <a:lstStyle>
            <a:lvl1pPr>
              <a:defRPr sz="2100">
                <a:solidFill>
                  <a:schemeClr val="bg1">
                    <a:lumMod val="10000"/>
                  </a:schemeClr>
                </a:solidFill>
              </a:defRPr>
            </a:lvl1pPr>
            <a:lvl2pPr marL="720000">
              <a:spcBef>
                <a:spcPts val="900"/>
              </a:spcBef>
              <a:defRPr sz="2000">
                <a:solidFill>
                  <a:schemeClr val="bg1">
                    <a:lumMod val="10000"/>
                  </a:schemeClr>
                </a:solidFill>
              </a:defRPr>
            </a:lvl2pPr>
            <a:lvl3pPr marL="1044000">
              <a:spcBef>
                <a:spcPts val="6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3pPr>
            <a:lvl4pPr marL="1404000">
              <a:spcBef>
                <a:spcPts val="4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4pPr>
            <a:lvl5pPr marL="1800000">
              <a:spcBef>
                <a:spcPts val="2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116000"/>
            <a:ext cx="7704000" cy="1116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720000" y="5147999"/>
            <a:ext cx="3781425" cy="1080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4645025" y="5147999"/>
            <a:ext cx="3778250" cy="1080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9008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3"/>
          <p:cNvSpPr>
            <a:spLocks noGrp="1"/>
          </p:cNvSpPr>
          <p:nvPr>
            <p:ph sz="quarter" idx="13"/>
          </p:nvPr>
        </p:nvSpPr>
        <p:spPr>
          <a:xfrm>
            <a:off x="7056000" y="2232000"/>
            <a:ext cx="1368863" cy="3996000"/>
          </a:xfrm>
        </p:spPr>
        <p:txBody>
          <a:bodyPr/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quarter" idx="12"/>
          </p:nvPr>
        </p:nvSpPr>
        <p:spPr>
          <a:xfrm>
            <a:off x="719138" y="2232000"/>
            <a:ext cx="6192000" cy="399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116000"/>
            <a:ext cx="7705725" cy="11128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9744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3"/>
          <p:cNvSpPr>
            <a:spLocks noGrp="1"/>
          </p:cNvSpPr>
          <p:nvPr>
            <p:ph sz="quarter" idx="13"/>
          </p:nvPr>
        </p:nvSpPr>
        <p:spPr>
          <a:xfrm>
            <a:off x="3852000" y="2232000"/>
            <a:ext cx="4572000" cy="3996000"/>
          </a:xfrm>
        </p:spPr>
        <p:txBody>
          <a:bodyPr/>
          <a:lstStyle>
            <a:lvl1pPr marL="342000">
              <a:defRPr sz="2100"/>
            </a:lvl1pPr>
            <a:lvl2pPr marL="720000">
              <a:spcBef>
                <a:spcPts val="900"/>
              </a:spcBef>
              <a:defRPr sz="2000"/>
            </a:lvl2pPr>
            <a:lvl3pPr marL="1044000">
              <a:defRPr sz="1800"/>
            </a:lvl3pPr>
            <a:lvl4pPr marL="1404000">
              <a:defRPr sz="1800"/>
            </a:lvl4pPr>
            <a:lvl5pPr marL="1800000">
              <a:spcBef>
                <a:spcPts val="200"/>
              </a:spcBef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2"/>
          </p:nvPr>
        </p:nvSpPr>
        <p:spPr>
          <a:xfrm>
            <a:off x="719138" y="2232000"/>
            <a:ext cx="2988000" cy="3996000"/>
          </a:xfrm>
        </p:spPr>
        <p:txBody>
          <a:bodyPr/>
          <a:lstStyle>
            <a:lvl1pPr marL="0" indent="0">
              <a:buNone/>
              <a:defRPr sz="2100"/>
            </a:lvl1pPr>
            <a:lvl2pPr marL="396000">
              <a:spcBef>
                <a:spcPts val="900"/>
              </a:spcBef>
              <a:defRPr sz="2000"/>
            </a:lvl2pPr>
            <a:lvl3pPr marL="648000">
              <a:spcBef>
                <a:spcPts val="600"/>
              </a:spcBef>
              <a:defRPr sz="1800"/>
            </a:lvl3pPr>
            <a:lvl4pPr marL="1008000">
              <a:spcBef>
                <a:spcPts val="400"/>
              </a:spcBef>
              <a:defRPr sz="1800"/>
            </a:lvl4pPr>
            <a:lvl5pPr marL="1260000">
              <a:spcBef>
                <a:spcPts val="200"/>
              </a:spcBef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116000"/>
            <a:ext cx="7705725" cy="11128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246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3"/>
          <p:cNvSpPr>
            <a:spLocks noGrp="1"/>
          </p:cNvSpPr>
          <p:nvPr>
            <p:ph sz="quarter" idx="13"/>
          </p:nvPr>
        </p:nvSpPr>
        <p:spPr>
          <a:xfrm>
            <a:off x="5436000" y="2232000"/>
            <a:ext cx="2988863" cy="3996000"/>
          </a:xfrm>
        </p:spPr>
        <p:txBody>
          <a:bodyPr/>
          <a:lstStyle>
            <a:lvl1pPr marL="0" indent="0">
              <a:buNone/>
              <a:defRPr sz="2100"/>
            </a:lvl1pPr>
            <a:lvl2pPr marL="396000">
              <a:spcBef>
                <a:spcPts val="900"/>
              </a:spcBef>
              <a:defRPr sz="2000"/>
            </a:lvl2pPr>
            <a:lvl3pPr marL="648000">
              <a:spcBef>
                <a:spcPts val="600"/>
              </a:spcBef>
              <a:defRPr sz="1800"/>
            </a:lvl3pPr>
            <a:lvl4pPr marL="1008000">
              <a:spcBef>
                <a:spcPts val="400"/>
              </a:spcBef>
              <a:defRPr sz="1800"/>
            </a:lvl4pPr>
            <a:lvl5pPr marL="1260000">
              <a:spcBef>
                <a:spcPts val="200"/>
              </a:spcBef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2"/>
          </p:nvPr>
        </p:nvSpPr>
        <p:spPr>
          <a:xfrm>
            <a:off x="719138" y="2232000"/>
            <a:ext cx="4573588" cy="3996000"/>
          </a:xfrm>
        </p:spPr>
        <p:txBody>
          <a:bodyPr/>
          <a:lstStyle>
            <a:lvl1pPr>
              <a:defRPr sz="2100"/>
            </a:lvl1pPr>
            <a:lvl2pPr marL="720000">
              <a:spcBef>
                <a:spcPts val="900"/>
              </a:spcBef>
              <a:defRPr sz="2000"/>
            </a:lvl2pPr>
            <a:lvl3pPr marL="1044000">
              <a:spcBef>
                <a:spcPts val="600"/>
              </a:spcBef>
              <a:defRPr sz="1800"/>
            </a:lvl3pPr>
            <a:lvl4pPr marL="1404000">
              <a:spcBef>
                <a:spcPts val="400"/>
              </a:spcBef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116000"/>
            <a:ext cx="7705725" cy="11128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6089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3"/>
          <p:cNvSpPr>
            <a:spLocks noGrp="1"/>
          </p:cNvSpPr>
          <p:nvPr>
            <p:ph sz="quarter" idx="14"/>
          </p:nvPr>
        </p:nvSpPr>
        <p:spPr>
          <a:xfrm>
            <a:off x="719136" y="5148000"/>
            <a:ext cx="7704000" cy="1080000"/>
          </a:xfrm>
        </p:spPr>
        <p:txBody>
          <a:bodyPr/>
          <a:lstStyle>
            <a:lvl1pPr marL="56250" indent="0">
              <a:buFont typeface="Wingdings" pitchFamily="2" charset="2"/>
              <a:buNone/>
              <a:defRPr sz="1800"/>
            </a:lvl1pPr>
            <a:lvl2pPr>
              <a:spcBef>
                <a:spcPts val="0"/>
              </a:spcBef>
              <a:defRPr sz="1800"/>
            </a:lvl2pPr>
            <a:lvl3pPr>
              <a:spcBef>
                <a:spcPts val="0"/>
              </a:spcBef>
              <a:defRPr sz="1800"/>
            </a:lvl3pPr>
            <a:lvl4pPr>
              <a:spcBef>
                <a:spcPts val="0"/>
              </a:spcBef>
              <a:defRPr sz="1600"/>
            </a:lvl4pPr>
            <a:lvl5pPr>
              <a:spcBef>
                <a:spcPts val="0"/>
              </a:spcBef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719137" y="2232000"/>
            <a:ext cx="7704000" cy="2772000"/>
          </a:xfrm>
        </p:spPr>
        <p:txBody>
          <a:bodyPr/>
          <a:lstStyle>
            <a:lvl2pPr>
              <a:spcBef>
                <a:spcPts val="9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4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8235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5FB-3C88-483F-9709-B1B8A3A055B8}" type="datetimeFigureOut">
              <a:rPr lang="de-DE" smtClean="0"/>
              <a:t>13.02.2023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191D-159D-4C27-9F41-1E8907518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087462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5FB-3C88-483F-9709-B1B8A3A055B8}" type="datetimeFigureOut">
              <a:rPr lang="de-DE" smtClean="0"/>
              <a:t>13.02.2023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191D-159D-4C27-9F41-1E8907518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981128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5FB-3C88-483F-9709-B1B8A3A055B8}" type="datetimeFigureOut">
              <a:rPr lang="de-DE" smtClean="0"/>
              <a:t>13.02.2023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191D-159D-4C27-9F41-1E8907518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728500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5FB-3C88-483F-9709-B1B8A3A055B8}" type="datetimeFigureOut">
              <a:rPr lang="de-DE" smtClean="0"/>
              <a:t>13.02.2023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191D-159D-4C27-9F41-1E8907518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814291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0" y="2077200"/>
            <a:ext cx="7978775" cy="392271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346907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5FB-3C88-483F-9709-B1B8A3A055B8}" type="datetimeFigureOut">
              <a:rPr lang="de-DE" smtClean="0"/>
              <a:t>13.02.2023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191D-159D-4C27-9F41-1E8907518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5296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5FB-3C88-483F-9709-B1B8A3A055B8}" type="datetimeFigureOut">
              <a:rPr lang="de-DE" smtClean="0"/>
              <a:t>13.02.2023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191D-159D-4C27-9F41-1E8907518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30828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5FB-3C88-483F-9709-B1B8A3A055B8}" type="datetimeFigureOut">
              <a:rPr lang="de-DE" smtClean="0"/>
              <a:t>13.02.2023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191D-159D-4C27-9F41-1E8907518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287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5FB-3C88-483F-9709-B1B8A3A055B8}" type="datetimeFigureOut">
              <a:rPr lang="de-DE" smtClean="0"/>
              <a:t>13.02.2023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191D-159D-4C27-9F41-1E8907518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6299157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5FB-3C88-483F-9709-B1B8A3A055B8}" type="datetimeFigureOut">
              <a:rPr lang="de-DE" smtClean="0"/>
              <a:t>13.02.2023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191D-159D-4C27-9F41-1E8907518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357479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5FB-3C88-483F-9709-B1B8A3A055B8}" type="datetimeFigureOut">
              <a:rPr lang="de-DE" smtClean="0"/>
              <a:t>13.02.2023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191D-159D-4C27-9F41-1E8907518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1460564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5FB-3C88-483F-9709-B1B8A3A055B8}" type="datetimeFigureOut">
              <a:rPr lang="de-DE" smtClean="0"/>
              <a:t>13.02.2023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191D-159D-4C27-9F41-1E8907518C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963240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270000"/>
            <a:ext cx="7978526" cy="1054449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414799"/>
            <a:ext cx="7978526" cy="1853851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5588000"/>
            <a:ext cx="3422650" cy="55403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</a:rPr>
              <a:t>bmoeds.gv.at</a:t>
            </a:r>
            <a:endParaRPr lang="de-AT" sz="1200" dirty="0">
              <a:solidFill>
                <a:schemeClr val="tx2"/>
              </a:solidFill>
            </a:endParaRPr>
          </a:p>
        </p:txBody>
      </p:sp>
      <p:pic>
        <p:nvPicPr>
          <p:cNvPr id="13" name="Grafik 12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02" y="208971"/>
            <a:ext cx="2746416" cy="665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1149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6047"/>
            <a:ext cx="7978525" cy="82945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5647"/>
            <a:ext cx="7978775" cy="4066391"/>
          </a:xfrm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7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7200"/>
            <a:ext cx="3813175" cy="4064838"/>
          </a:xfrm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2077200"/>
            <a:ext cx="3812400" cy="4064838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8643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2077200"/>
            <a:ext cx="3838575" cy="4064838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0" y="2077200"/>
            <a:ext cx="3838575" cy="4064838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18330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0" y="2077200"/>
            <a:ext cx="7978775" cy="4064838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540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266450"/>
            <a:ext cx="5389200" cy="1117613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4857750"/>
            <a:ext cx="3423600" cy="128428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7518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522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573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1317625"/>
            <a:ext cx="7978525" cy="82945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0" y="2075867"/>
            <a:ext cx="7978525" cy="40661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</a:rPr>
              <a:t>bmoeds.gv.at</a:t>
            </a:r>
            <a:endParaRPr lang="de-AT" sz="1200" dirty="0">
              <a:solidFill>
                <a:schemeClr val="tx2"/>
              </a:solidFill>
            </a:endParaRPr>
          </a:p>
        </p:txBody>
      </p:sp>
      <p:pic>
        <p:nvPicPr>
          <p:cNvPr id="15" name="Grafik 14"/>
          <p:cNvPicPr/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02" y="208971"/>
            <a:ext cx="2746416" cy="665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712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5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E55FB-3C88-483F-9709-B1B8A3A055B8}" type="datetimeFigureOut">
              <a:rPr lang="de-DE" smtClean="0"/>
              <a:t>13.02.2023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0191D-159D-4C27-9F41-1E8907518C67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extfeld 6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</a:rPr>
              <a:t>bmoeds.gv.at</a:t>
            </a:r>
            <a:endParaRPr lang="de-AT" sz="1200" dirty="0">
              <a:solidFill>
                <a:schemeClr val="tx2"/>
              </a:solidFill>
            </a:endParaRPr>
          </a:p>
        </p:txBody>
      </p:sp>
      <p:pic>
        <p:nvPicPr>
          <p:cNvPr id="8" name="Grafik 7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02" y="208971"/>
            <a:ext cx="2746416" cy="665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012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95536" y="1556792"/>
            <a:ext cx="70567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Sektion III </a:t>
            </a:r>
          </a:p>
          <a:p>
            <a:r>
              <a:rPr lang="de-DE" sz="2000" b="1" dirty="0" smtClean="0"/>
              <a:t>Öffentlicher Dienst und Verwaltungsinnovation</a:t>
            </a:r>
          </a:p>
          <a:p>
            <a:endParaRPr lang="de-DE" dirty="0"/>
          </a:p>
          <a:p>
            <a:endParaRPr lang="de-DE" dirty="0" smtClean="0"/>
          </a:p>
          <a:p>
            <a:endParaRPr lang="de-AT" sz="2400" b="1" dirty="0" smtClean="0">
              <a:solidFill>
                <a:srgbClr val="FF0000"/>
              </a:solidFill>
            </a:endParaRPr>
          </a:p>
          <a:p>
            <a:r>
              <a:rPr lang="de-AT" sz="2800" b="1" dirty="0" smtClean="0">
                <a:solidFill>
                  <a:srgbClr val="FF0000"/>
                </a:solidFill>
              </a:rPr>
              <a:t>:: Neuregelung</a:t>
            </a:r>
          </a:p>
          <a:p>
            <a:r>
              <a:rPr lang="de-AT" sz="2800" b="1" dirty="0" smtClean="0">
                <a:solidFill>
                  <a:srgbClr val="FF0000"/>
                </a:solidFill>
              </a:rPr>
              <a:t>:: der Vordienstzeitenanrechnung</a:t>
            </a:r>
          </a:p>
          <a:p>
            <a:endParaRPr lang="de-AT" sz="2400" b="1" dirty="0" smtClean="0">
              <a:solidFill>
                <a:srgbClr val="FF0000"/>
              </a:solidFill>
            </a:endParaRPr>
          </a:p>
          <a:p>
            <a:endParaRPr lang="de-AT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611560" y="4941168"/>
            <a:ext cx="4464496" cy="1200870"/>
          </a:xfrm>
        </p:spPr>
        <p:txBody>
          <a:bodyPr>
            <a:noAutofit/>
          </a:bodyPr>
          <a:lstStyle/>
          <a:p>
            <a:r>
              <a:rPr lang="de-DE" sz="2000" dirty="0" smtClean="0"/>
              <a:t>Mag. Manuel Treitinger, MA</a:t>
            </a:r>
          </a:p>
          <a:p>
            <a:r>
              <a:rPr lang="de-DE" sz="2000" dirty="0" smtClean="0"/>
              <a:t>Gruppe BMöDS-III/A</a:t>
            </a:r>
          </a:p>
          <a:p>
            <a:endParaRPr lang="de-AT" sz="2000" dirty="0"/>
          </a:p>
          <a:p>
            <a:r>
              <a:rPr lang="de-DE" sz="2000" smtClean="0"/>
              <a:t>Graz, </a:t>
            </a:r>
            <a:r>
              <a:rPr lang="de-DE" sz="2000" dirty="0" smtClean="0"/>
              <a:t>22.10.2019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3302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de-DE" sz="3200" dirty="0" smtClean="0"/>
              <a:t>II. Wer ist betroffen? – anhängige Verfahren (i)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 smtClean="0"/>
              <a:t>Am 8. Juli 2019 bereits bei Gericht oder bei der Dienstbehörde (nicht aber bei der Personalstelle bei VB) anhängiges Verfahren, das die Einstufung als Hauptfrage zum Gegenstand hat: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Anträge nach der Reform 2010 (Musterformular laut VO)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Anträge auf Neufestsetzung der besoldungsrechtlichen Stellung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Anträge auf Neufestsetzung des Besoldungsdienstalters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Anträge auf Feststellung einer bestimmten Einstufung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Anträge auf Anrechnung von Vordienstzeiten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u="sng" dirty="0" smtClean="0"/>
              <a:t>Nicht</a:t>
            </a:r>
            <a:r>
              <a:rPr lang="de-DE" sz="2300" dirty="0" smtClean="0"/>
              <a:t> aber Verfahren, wo die Einstufung bloß Vorfrage ist: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1900" dirty="0" smtClean="0"/>
              <a:t>Bemessung von Nebengebühren oder der Jubiläumszuwendung</a:t>
            </a:r>
          </a:p>
        </p:txBody>
      </p:sp>
    </p:spTree>
    <p:extLst>
      <p:ext uri="{BB962C8B-B14F-4D97-AF65-F5344CB8AC3E}">
        <p14:creationId xmlns:p14="http://schemas.microsoft.com/office/powerpoint/2010/main" val="181919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de-DE" sz="3200" dirty="0" smtClean="0"/>
              <a:t>II. Wer ist betroffen? – anhängige Verfahren (ii)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 smtClean="0"/>
              <a:t>Die Neueinstufung erfolgt im Rahmen des bereits anhängigen Verfahrens als eigener Spruchpunkt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 smtClean="0"/>
              <a:t>Drei Abweichungen zur amtswegigen Neueinstufung: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Ist das Verfahren bei Gericht anhängig, erfolgt die Neueinstufung durch das Gericht und </a:t>
            </a:r>
            <a:r>
              <a:rPr lang="de-DE" sz="2000" u="sng" dirty="0" smtClean="0"/>
              <a:t>nicht</a:t>
            </a:r>
            <a:r>
              <a:rPr lang="de-DE" sz="2000" dirty="0" smtClean="0"/>
              <a:t> durch die Dienstbehörde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Verjährungsfrist richtet sich nach Antrags- bzw. Klagseinbringung (nicht der 1. Mai 2016 wie bei </a:t>
            </a:r>
            <a:r>
              <a:rPr lang="de-DE" sz="2000" dirty="0" err="1" smtClean="0"/>
              <a:t>amtswegiger</a:t>
            </a:r>
            <a:r>
              <a:rPr lang="de-DE" sz="2000" dirty="0" smtClean="0"/>
              <a:t> Neueinstufung)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Wenn die/der Bedienstete im Februar 2015 nicht mehr ins BDA-System übergeleitet wurde </a:t>
            </a:r>
            <a:r>
              <a:rPr lang="de-DE" sz="2000" dirty="0"/>
              <a:t>(z.B. wegen Pensionierung</a:t>
            </a:r>
            <a:r>
              <a:rPr lang="de-DE" sz="2000" dirty="0" smtClean="0"/>
              <a:t>), erfolgt die Neueinstufung nach Sonderregelungen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100" dirty="0" smtClean="0"/>
          </a:p>
        </p:txBody>
      </p:sp>
    </p:spTree>
    <p:extLst>
      <p:ext uri="{BB962C8B-B14F-4D97-AF65-F5344CB8AC3E}">
        <p14:creationId xmlns:p14="http://schemas.microsoft.com/office/powerpoint/2010/main" val="24267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III. Was </a:t>
            </a:r>
            <a:r>
              <a:rPr lang="de-AT" sz="3200" dirty="0"/>
              <a:t>wird ermittelt und festgestellt?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de-AT" b="1" dirty="0"/>
              <a:t>§ 169f GehG und § 94b VBG:</a:t>
            </a:r>
          </a:p>
          <a:p>
            <a:pPr>
              <a:lnSpc>
                <a:spcPts val="4200"/>
              </a:lnSpc>
            </a:pPr>
            <a:endParaRPr lang="de-AT" sz="1800" dirty="0"/>
          </a:p>
          <a:p>
            <a:pPr marL="514350" indent="-514350">
              <a:lnSpc>
                <a:spcPts val="4200"/>
              </a:lnSpc>
              <a:buFont typeface="+mj-lt"/>
              <a:buAutoNum type="arabicParenBoth" startAt="4"/>
            </a:pPr>
            <a:r>
              <a:rPr lang="de-AT" sz="2800" dirty="0" smtClean="0"/>
              <a:t>Regelfall</a:t>
            </a:r>
            <a:r>
              <a:rPr lang="de-AT" sz="2800" dirty="0"/>
              <a:t>: Bedienstete mit BDA</a:t>
            </a:r>
          </a:p>
          <a:p>
            <a:pPr marL="514350" indent="-514350">
              <a:lnSpc>
                <a:spcPts val="4200"/>
              </a:lnSpc>
              <a:buFont typeface="+mj-lt"/>
              <a:buAutoNum type="arabicParenBoth" startAt="4"/>
            </a:pPr>
            <a:r>
              <a:rPr lang="de-AT" sz="2800" dirty="0"/>
              <a:t>Sonderfall: Bedienstete ohne </a:t>
            </a:r>
            <a:r>
              <a:rPr lang="de-AT" sz="2800" dirty="0" smtClean="0"/>
              <a:t>BDA</a:t>
            </a:r>
          </a:p>
          <a:p>
            <a:pPr>
              <a:lnSpc>
                <a:spcPts val="4200"/>
              </a:lnSpc>
            </a:pPr>
            <a:endParaRPr lang="de-AT" sz="2800" dirty="0"/>
          </a:p>
          <a:p>
            <a:pPr marL="514350" indent="-514350">
              <a:lnSpc>
                <a:spcPts val="4200"/>
              </a:lnSpc>
              <a:buFont typeface="+mj-lt"/>
              <a:buAutoNum type="arabicParenBoth" startAt="7"/>
            </a:pPr>
            <a:r>
              <a:rPr lang="de-AT" sz="2800" dirty="0"/>
              <a:t>Verfahren</a:t>
            </a:r>
          </a:p>
        </p:txBody>
      </p:sp>
    </p:spTree>
    <p:extLst>
      <p:ext uri="{BB962C8B-B14F-4D97-AF65-F5344CB8AC3E}">
        <p14:creationId xmlns:p14="http://schemas.microsoft.com/office/powerpoint/2010/main" val="41699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II. Ermittlung – Regelfall (i) 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u="sng" dirty="0" smtClean="0"/>
              <a:t>Ausgangspunkt:</a:t>
            </a:r>
            <a:r>
              <a:rPr lang="de-AT" sz="2800" dirty="0" smtClean="0"/>
              <a:t> Der jüngste Vorrückungsstichtag im Personalakt, der unter Ausschluss der Zeiten vor dem 18. Geburtstag festgesetzt wurde</a:t>
            </a:r>
          </a:p>
          <a:p>
            <a:pPr lvl="2" algn="l">
              <a:lnSpc>
                <a:spcPts val="4200"/>
              </a:lnSpc>
            </a:pPr>
            <a:r>
              <a:rPr lang="de-AT" u="sng" dirty="0" smtClean="0"/>
              <a:t>Nicht</a:t>
            </a:r>
            <a:r>
              <a:rPr lang="de-AT" dirty="0" smtClean="0"/>
              <a:t>: ältere Vorrückungsstichtage, Vorrückungsstichtag mit Zeiten vor dem 18. Geburtstag 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Wenn fälschlich nicht vorhanden, ist der Vorrückungsstichtag nachträglich zu berechnen</a:t>
            </a:r>
          </a:p>
          <a:p>
            <a:pPr>
              <a:lnSpc>
                <a:spcPts val="4200"/>
              </a:lnSpc>
            </a:pP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7598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78526" cy="1054449"/>
          </a:xfrm>
        </p:spPr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III. Ermittlung – Regelfall (ii)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Es wird der zugehörige Vergleichsstichtag zum jeweiligen Vorrückungsstichtag ermittelt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Dann wird die Differenz zwischen Vorrückungsstichtag und Vergleichsstichtag berechnet (Zählung der Tage laut Kalender)</a:t>
            </a:r>
            <a:endParaRPr lang="de-AT" sz="2600" dirty="0" smtClean="0"/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Festgestellt wird abschließend das entsprechend verminderte/erhöhte BDA zum Ablauf des 28. Februar 2015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76245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78526" cy="1054449"/>
          </a:xfrm>
        </p:spPr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III. Ermittlung – Regelfall (iii)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Beispiel: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Vorrückungsstichtag: 		01.03.1987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Vergleichsstichtag: 		16.11.1986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Differenz: 			+105 Kalendertage</a:t>
            </a:r>
          </a:p>
          <a:p>
            <a:pPr lvl="1" algn="l">
              <a:lnSpc>
                <a:spcPts val="4200"/>
              </a:lnSpc>
            </a:pPr>
            <a:endParaRPr lang="de-AT" dirty="0" smtClean="0"/>
          </a:p>
          <a:p>
            <a:pPr lvl="1" algn="l">
              <a:lnSpc>
                <a:spcPts val="4200"/>
              </a:lnSpc>
            </a:pPr>
            <a:r>
              <a:rPr lang="de-AT" dirty="0" smtClean="0"/>
              <a:t>BDA zum Ablauf 28.02.2015 (alt): 		</a:t>
            </a:r>
            <a:r>
              <a:rPr lang="de-DE" dirty="0" smtClean="0"/>
              <a:t>7.360 Tage</a:t>
            </a:r>
          </a:p>
          <a:p>
            <a:pPr lvl="1" algn="l">
              <a:lnSpc>
                <a:spcPts val="4200"/>
              </a:lnSpc>
            </a:pPr>
            <a:r>
              <a:rPr lang="de-DE" b="1" dirty="0" smtClean="0"/>
              <a:t>BDA zum Ablauf 28.02.2015 (neu): 	7.465 Tage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30443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78526" cy="1054449"/>
          </a:xfrm>
        </p:spPr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III. Ermittlung – Regelfall (iv)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Spruch:</a:t>
            </a:r>
          </a:p>
          <a:p>
            <a:pPr>
              <a:lnSpc>
                <a:spcPts val="4200"/>
              </a:lnSpc>
            </a:pPr>
            <a:endParaRPr lang="de-AT" sz="2800" dirty="0" smtClean="0"/>
          </a:p>
          <a:p>
            <a:pPr lvl="1" algn="l">
              <a:lnSpc>
                <a:spcPts val="4200"/>
              </a:lnSpc>
            </a:pPr>
            <a:r>
              <a:rPr lang="de-DE" dirty="0" smtClean="0"/>
              <a:t>„Ihr Besoldungsdienstalter zum Ablauf des 28. Februar 2015 wird mit 7.465 Tagen festgesetzt.“</a:t>
            </a:r>
          </a:p>
          <a:p>
            <a:pPr lvl="1" algn="l">
              <a:lnSpc>
                <a:spcPts val="4200"/>
              </a:lnSpc>
            </a:pPr>
            <a:endParaRPr lang="de-DE" b="1" dirty="0"/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Beachte: nunmehr ist eine „Rechtsmittelbelehrung“ auch für VB vorgeschrieben (§ 26 Abs. 6a VBG)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7073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78526" cy="1054449"/>
          </a:xfrm>
        </p:spPr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III. Ermittlung – Sonderfall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Betrifft nur noch anhängige Verfahren, wenn die/der Bedienstete vor der Überleitung im Februar 2015 ausgeschieden ist (kein BDA vorhanden)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Festgestellt wird die Einstufung und das Datum, mit dem diese Einstufung erreicht wurde zum Antragsdatum</a:t>
            </a:r>
          </a:p>
        </p:txBody>
      </p:sp>
    </p:spTree>
    <p:extLst>
      <p:ext uri="{BB962C8B-B14F-4D97-AF65-F5344CB8AC3E}">
        <p14:creationId xmlns:p14="http://schemas.microsoft.com/office/powerpoint/2010/main" val="6314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78526" cy="1054449"/>
          </a:xfrm>
        </p:spPr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III. Ermittlung – Verfahren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Aufgrund der Aktenlage wird ein vorläufiges Ergebnis der Neueinstufung ermittelt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Das vorläufige Ergebnis wird der/dem Bediensteten schriftlich mitgeteilt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Die/der Bedienstete hat sechs Monate Zeit für Ergänzungen und die erforderlichen Nachweise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Schließlich ergeht ein Bescheid bzw. eine Mitteilung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Musterschriftsätze und IT-Tools zur Unterstützung</a:t>
            </a:r>
          </a:p>
        </p:txBody>
      </p:sp>
    </p:spTree>
    <p:extLst>
      <p:ext uri="{BB962C8B-B14F-4D97-AF65-F5344CB8AC3E}">
        <p14:creationId xmlns:p14="http://schemas.microsoft.com/office/powerpoint/2010/main" val="247341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IV. Rückwirkende </a:t>
            </a:r>
            <a:r>
              <a:rPr lang="de-AT" sz="3200" dirty="0"/>
              <a:t>Aufrollung der </a:t>
            </a:r>
            <a:r>
              <a:rPr lang="de-AT" sz="3200" dirty="0" smtClean="0"/>
              <a:t>Bezüge (i)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de-AT" sz="2800" b="1" dirty="0"/>
              <a:t>§ 169f Abs</a:t>
            </a:r>
            <a:r>
              <a:rPr lang="de-AT" sz="2800" b="1" dirty="0" smtClean="0"/>
              <a:t>.  6 </a:t>
            </a:r>
            <a:r>
              <a:rPr lang="de-AT" sz="2800" b="1" dirty="0"/>
              <a:t>GehG und § 94b Abs. 6 VBG</a:t>
            </a:r>
            <a:r>
              <a:rPr lang="de-AT" sz="2800" b="1" dirty="0" smtClean="0"/>
              <a:t>:</a:t>
            </a:r>
            <a:endParaRPr lang="de-AT" sz="2800" dirty="0" smtClean="0"/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de-AT" sz="2800" dirty="0" smtClean="0"/>
              <a:t>von 1. Mai 2016 bis heute</a:t>
            </a:r>
          </a:p>
          <a:p>
            <a:pPr marL="800100" lvl="2" indent="-342900" algn="l">
              <a:lnSpc>
                <a:spcPts val="42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AT" dirty="0" smtClean="0"/>
              <a:t>Amtswegige Nachzahlung – keine Verjährung!</a:t>
            </a:r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de-AT" sz="2800" dirty="0" smtClean="0"/>
              <a:t>bis 30. April 2016</a:t>
            </a:r>
          </a:p>
          <a:p>
            <a:pPr marL="800100" lvl="3" indent="-342900" algn="l">
              <a:lnSpc>
                <a:spcPts val="42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AT" sz="2400" dirty="0" smtClean="0"/>
              <a:t>Nachzahlung nur bei auf Antrag bzw. Klage eingeleiteten Verfahren (jeweilige Verjährungsfrist zu beachten)</a:t>
            </a:r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de-AT" sz="2800" dirty="0" smtClean="0"/>
              <a:t>bis 28. Februar 2015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AT" sz="2400" dirty="0" smtClean="0"/>
              <a:t>„Verschiebung“ in Gehaltstabellen zu beachten</a:t>
            </a:r>
            <a:endParaRPr lang="de-AT" sz="2400" dirty="0"/>
          </a:p>
          <a:p>
            <a:pPr marL="971550" lvl="1" indent="-514350" algn="l">
              <a:lnSpc>
                <a:spcPts val="4200"/>
              </a:lnSpc>
              <a:buFont typeface="+mj-lt"/>
              <a:buAutoNum type="arabicPeriod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705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de-DE" sz="3200" dirty="0" smtClean="0"/>
              <a:t>Übersicht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71500" indent="-571500">
              <a:lnSpc>
                <a:spcPts val="4200"/>
              </a:lnSpc>
              <a:buFont typeface="+mj-lt"/>
              <a:buAutoNum type="romanUcPeriod"/>
            </a:pPr>
            <a:r>
              <a:rPr lang="de-AT" dirty="0" smtClean="0"/>
              <a:t>Das Regelwerk</a:t>
            </a:r>
          </a:p>
          <a:p>
            <a:pPr marL="571500" indent="-571500">
              <a:lnSpc>
                <a:spcPts val="4200"/>
              </a:lnSpc>
              <a:buFont typeface="+mj-lt"/>
              <a:buAutoNum type="romanUcPeriod"/>
            </a:pPr>
            <a:r>
              <a:rPr lang="de-AT" dirty="0" smtClean="0"/>
              <a:t>Wer ist betroffen?</a:t>
            </a:r>
          </a:p>
          <a:p>
            <a:pPr marL="571500" indent="-571500">
              <a:lnSpc>
                <a:spcPts val="4200"/>
              </a:lnSpc>
              <a:buFont typeface="+mj-lt"/>
              <a:buAutoNum type="romanUcPeriod"/>
            </a:pPr>
            <a:r>
              <a:rPr lang="de-AT" dirty="0" smtClean="0"/>
              <a:t>Was wird ermittelt und festgestellt?</a:t>
            </a:r>
          </a:p>
          <a:p>
            <a:pPr marL="571500" indent="-571500">
              <a:lnSpc>
                <a:spcPts val="4200"/>
              </a:lnSpc>
              <a:buFont typeface="+mj-lt"/>
              <a:buAutoNum type="romanUcPeriod"/>
            </a:pPr>
            <a:r>
              <a:rPr lang="de-AT" dirty="0" smtClean="0"/>
              <a:t>Die rückwirkende Aufrollung der Bezüge</a:t>
            </a:r>
          </a:p>
          <a:p>
            <a:pPr marL="571500" indent="-571500">
              <a:lnSpc>
                <a:spcPts val="4200"/>
              </a:lnSpc>
              <a:buFont typeface="+mj-lt"/>
              <a:buAutoNum type="romanUcPeriod"/>
            </a:pPr>
            <a:r>
              <a:rPr lang="de-AT" dirty="0" smtClean="0"/>
              <a:t>Der Vergleichsstichtag</a:t>
            </a:r>
          </a:p>
        </p:txBody>
      </p:sp>
    </p:spTree>
    <p:extLst>
      <p:ext uri="{BB962C8B-B14F-4D97-AF65-F5344CB8AC3E}">
        <p14:creationId xmlns:p14="http://schemas.microsoft.com/office/powerpoint/2010/main" val="20045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IV. Rückwirkende </a:t>
            </a:r>
            <a:r>
              <a:rPr lang="de-AT" sz="3200" dirty="0"/>
              <a:t>Aufrollung der </a:t>
            </a:r>
            <a:r>
              <a:rPr lang="de-AT" sz="3200" dirty="0" smtClean="0"/>
              <a:t>Bezüge (ii)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Ab März 2015 läuft das BDA-System wie bei der Besoldungsreform 2015 vorgesehen</a:t>
            </a:r>
          </a:p>
          <a:p>
            <a:pPr marL="800100" lvl="2" indent="-342900" algn="l">
              <a:lnSpc>
                <a:spcPts val="42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AT" dirty="0" smtClean="0"/>
              <a:t>Wahrungs-, Überleitungs- und Zielstufe früher erreicht</a:t>
            </a:r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Bei höherem Monatsbezug auch bezugsabhängige </a:t>
            </a:r>
            <a:r>
              <a:rPr lang="de-AT" sz="2800" dirty="0"/>
              <a:t>Nebengebühren und Sonderzahlungen </a:t>
            </a:r>
            <a:r>
              <a:rPr lang="de-AT" sz="2800" dirty="0" smtClean="0"/>
              <a:t>aufzurollen</a:t>
            </a:r>
            <a:endParaRPr lang="de-DE" dirty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/>
              <a:t>Wenn für Februar 2015 eine höhere </a:t>
            </a:r>
            <a:r>
              <a:rPr lang="de-AT" sz="2800" dirty="0" smtClean="0"/>
              <a:t>Einstufung: </a:t>
            </a:r>
            <a:endParaRPr lang="de-AT" sz="2800" dirty="0"/>
          </a:p>
          <a:p>
            <a:pPr marL="800100" lvl="1" indent="-34290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AT" sz="2400" dirty="0" smtClean="0"/>
              <a:t>Überleitungsbetrag </a:t>
            </a:r>
            <a:r>
              <a:rPr lang="de-AT" sz="2400" dirty="0"/>
              <a:t>für </a:t>
            </a:r>
            <a:r>
              <a:rPr lang="de-AT" sz="2400" dirty="0" smtClean="0"/>
              <a:t>Wahrungszulagen („</a:t>
            </a:r>
            <a:r>
              <a:rPr lang="de-AT" sz="2400" dirty="0"/>
              <a:t>Wahrungsgrundlage“) anzupassen</a:t>
            </a:r>
            <a:endParaRPr lang="de-AT" dirty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AT" sz="2800" dirty="0" smtClean="0"/>
          </a:p>
        </p:txBody>
      </p:sp>
    </p:spTree>
    <p:extLst>
      <p:ext uri="{BB962C8B-B14F-4D97-AF65-F5344CB8AC3E}">
        <p14:creationId xmlns:p14="http://schemas.microsoft.com/office/powerpoint/2010/main" val="38638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IV. Rückwirkende </a:t>
            </a:r>
            <a:r>
              <a:rPr lang="de-AT" sz="3200" dirty="0"/>
              <a:t>Aufrollung der </a:t>
            </a:r>
            <a:r>
              <a:rPr lang="de-AT" sz="3200" dirty="0" smtClean="0"/>
              <a:t>Bezüge (iii)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Jubiläumszuwendung weiter nach der „alten“ Rechtslage (bis 11. Februar 2015)</a:t>
            </a:r>
          </a:p>
          <a:p>
            <a:pPr marL="800100" lvl="1" indent="-34290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AT" sz="2400" dirty="0" smtClean="0"/>
              <a:t>Zusätzliche </a:t>
            </a:r>
            <a:r>
              <a:rPr lang="de-AT" sz="2400" dirty="0"/>
              <a:t>Vordienstzeiten zählen nur </a:t>
            </a:r>
            <a:r>
              <a:rPr lang="de-AT" sz="2400" dirty="0" smtClean="0"/>
              <a:t>dann für </a:t>
            </a:r>
            <a:r>
              <a:rPr lang="de-AT" sz="2400" dirty="0" err="1"/>
              <a:t>JubiZu</a:t>
            </a:r>
            <a:r>
              <a:rPr lang="de-AT" sz="2400" dirty="0"/>
              <a:t>, </a:t>
            </a:r>
            <a:r>
              <a:rPr lang="de-AT" sz="2400" dirty="0" smtClean="0"/>
              <a:t>wenn Dienstzeit </a:t>
            </a:r>
            <a:r>
              <a:rPr lang="de-AT" sz="2400" dirty="0"/>
              <a:t>im  Sinne des § 20c GehG alter </a:t>
            </a:r>
            <a:r>
              <a:rPr lang="de-AT" sz="2400" dirty="0" smtClean="0"/>
              <a:t>Fassung</a:t>
            </a:r>
          </a:p>
          <a:p>
            <a:pPr marL="800100" lvl="1" indent="-34290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AT" sz="2400" dirty="0" smtClean="0"/>
              <a:t>Verbesserung kann bei Jubiläumsstichtag stärker ausfallen als beim Vergleichsstichtag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600" dirty="0" smtClean="0"/>
              <a:t>Höhere Bezüge bis 8. Juli 2019 sind keine Übergenüsse</a:t>
            </a:r>
            <a:endParaRPr lang="de-AT" sz="2600" dirty="0"/>
          </a:p>
          <a:p>
            <a:pPr lvl="1">
              <a:lnSpc>
                <a:spcPts val="4200"/>
              </a:lnSpc>
            </a:pPr>
            <a:endParaRPr lang="de-AT" sz="2400" dirty="0"/>
          </a:p>
          <a:p>
            <a:pPr lvl="1" algn="l">
              <a:lnSpc>
                <a:spcPts val="4200"/>
              </a:lnSpc>
            </a:pPr>
            <a:endParaRPr lang="de-AT" dirty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800" dirty="0" smtClean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800" dirty="0" smtClean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AT" dirty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AT" sz="2800" dirty="0" smtClean="0"/>
          </a:p>
        </p:txBody>
      </p:sp>
    </p:spTree>
    <p:extLst>
      <p:ext uri="{BB962C8B-B14F-4D97-AF65-F5344CB8AC3E}">
        <p14:creationId xmlns:p14="http://schemas.microsoft.com/office/powerpoint/2010/main" val="2677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Der Vergleichsstichtag</a:t>
            </a:r>
            <a:r>
              <a:rPr lang="de-AT" sz="3200" dirty="0"/>
              <a:t/>
            </a:r>
            <a:br>
              <a:rPr lang="de-AT" sz="3200" dirty="0"/>
            </a:b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u="sng" dirty="0" smtClean="0"/>
              <a:t>Ausgangsbasis:</a:t>
            </a:r>
            <a:r>
              <a:rPr lang="de-AT" sz="2800" dirty="0" smtClean="0"/>
              <a:t> Bestimmungen über den Vor-</a:t>
            </a:r>
            <a:r>
              <a:rPr lang="de-AT" sz="2800" dirty="0" err="1" smtClean="0"/>
              <a:t>rückungsstichtag</a:t>
            </a:r>
            <a:r>
              <a:rPr lang="de-AT" sz="2800" dirty="0" smtClean="0"/>
              <a:t> in der Fassung vor der Reform 2010</a:t>
            </a:r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Maßgaben in § 169g GehG und § 94c VBG</a:t>
            </a:r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Soweit keine Sonderregelung vorgegeben, erfolgt die Anrechnung wie beim Vorrückungsstichtag</a:t>
            </a:r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u="sng" dirty="0" smtClean="0"/>
              <a:t>Kunsttexte:</a:t>
            </a:r>
            <a:r>
              <a:rPr lang="de-AT" sz="2800" dirty="0" smtClean="0"/>
              <a:t> Rundschreiben </a:t>
            </a:r>
            <a:r>
              <a:rPr lang="de-DE" sz="2800" dirty="0" smtClean="0"/>
              <a:t>vom </a:t>
            </a:r>
            <a:r>
              <a:rPr lang="de-DE" sz="2800" dirty="0"/>
              <a:t>16. September </a:t>
            </a:r>
            <a:r>
              <a:rPr lang="de-DE" sz="2800" dirty="0" smtClean="0"/>
              <a:t>2019</a:t>
            </a:r>
          </a:p>
          <a:p>
            <a:pPr>
              <a:lnSpc>
                <a:spcPts val="4200"/>
              </a:lnSpc>
            </a:pPr>
            <a:endParaRPr lang="de-DE" sz="2800" dirty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AT" sz="2800" dirty="0" smtClean="0"/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endParaRPr lang="de-AT" dirty="0" smtClean="0"/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endParaRPr lang="de-AT" dirty="0"/>
          </a:p>
          <a:p>
            <a:pPr marL="971550" lvl="1" indent="-514350" algn="l">
              <a:lnSpc>
                <a:spcPts val="4200"/>
              </a:lnSpc>
              <a:buFont typeface="+mj-lt"/>
              <a:buAutoNum type="arabicPeriod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7654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Ermittlung (i)</a:t>
            </a:r>
            <a:r>
              <a:rPr lang="de-AT" sz="3200" dirty="0"/>
              <a:t/>
            </a:r>
            <a:br>
              <a:rPr lang="de-AT" sz="3200" dirty="0"/>
            </a:b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de-DE" sz="2800" dirty="0" smtClean="0"/>
              <a:t>Ermittlung des Tages der Anstellung 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600" dirty="0" smtClean="0"/>
              <a:t>Praxis: </a:t>
            </a:r>
            <a:r>
              <a:rPr lang="de-DE" sz="2600" dirty="0" err="1" smtClean="0"/>
              <a:t>Selbes</a:t>
            </a:r>
            <a:r>
              <a:rPr lang="de-DE" sz="2600" dirty="0" smtClean="0"/>
              <a:t> Datum wie beim Vorrückungsstichtag</a:t>
            </a:r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de-DE" sz="2800" dirty="0" smtClean="0"/>
              <a:t>Ermittlung der voranzustellenden Vordienstzeiten</a:t>
            </a:r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de-DE" sz="2800" u="sng" dirty="0" smtClean="0"/>
              <a:t>Stichtag:</a:t>
            </a:r>
            <a:r>
              <a:rPr lang="de-DE" sz="2800" dirty="0" smtClean="0"/>
              <a:t> Rückrechnung vom Tag der Anstellung um die voranzustellenden Vordienstzeiten</a:t>
            </a:r>
            <a:endParaRPr lang="de-DE" sz="2800" dirty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AT" sz="2800" dirty="0" smtClean="0"/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endParaRPr lang="de-AT" dirty="0" smtClean="0"/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endParaRPr lang="de-AT" dirty="0"/>
          </a:p>
          <a:p>
            <a:pPr marL="971550" lvl="1" indent="-514350" algn="l">
              <a:lnSpc>
                <a:spcPts val="4200"/>
              </a:lnSpc>
              <a:buFont typeface="+mj-lt"/>
              <a:buAutoNum type="arabicPeriod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39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Ermittlung (ii)</a:t>
            </a:r>
            <a:r>
              <a:rPr lang="de-AT" sz="3200" dirty="0"/>
              <a:t/>
            </a:r>
            <a:br>
              <a:rPr lang="de-AT" sz="3200" dirty="0"/>
            </a:b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/>
              <a:t>Beispiel: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Tag der Anstellung: </a:t>
            </a:r>
            <a:r>
              <a:rPr lang="de-AT" dirty="0"/>
              <a:t>		</a:t>
            </a:r>
            <a:r>
              <a:rPr lang="de-AT" dirty="0" smtClean="0"/>
              <a:t>01.01.2000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Voranzustellende Zeiten:	1 J 1 M 1 T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Rückrechnung 1 Jahr:		01.01.1999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Rückrechnung 1 Monat:	01.12.1998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Rückrechnung 1 Tag:		</a:t>
            </a:r>
            <a:r>
              <a:rPr lang="de-AT" b="1" u="sng" dirty="0" smtClean="0"/>
              <a:t>30.11.1998</a:t>
            </a:r>
          </a:p>
          <a:p>
            <a:pPr lvl="1" algn="r">
              <a:lnSpc>
                <a:spcPts val="4200"/>
              </a:lnSpc>
            </a:pPr>
            <a:r>
              <a:rPr lang="de-AT" dirty="0" smtClean="0"/>
              <a:t>(Vergleichsstichtag)		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214620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Voranzustellende Zeiten (i)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400" u="sng" dirty="0" smtClean="0"/>
              <a:t>Betrachtungszeitraum:</a:t>
            </a:r>
            <a:r>
              <a:rPr lang="de-DE" sz="2400" dirty="0" smtClean="0"/>
              <a:t> Bewertung aller Tage zwischen dem 14. Geburtstag und dem Tag vor der Anstellung 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Jeder Tag bzw. Zeitraum laut Anrechnungskatalog ist zur Gänze zu berücksichtigen („Abs. 2 – Zeiten“)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Jeder andere Tag bzw. Zeitraum </a:t>
            </a:r>
            <a:r>
              <a:rPr lang="de-DE" sz="2400" u="sng" dirty="0" smtClean="0"/>
              <a:t>kann</a:t>
            </a:r>
            <a:r>
              <a:rPr lang="de-DE" sz="2400" dirty="0" smtClean="0"/>
              <a:t> (Ermessen!) bei Erfüllung der gesetzlichen Voraussetzungen im öffentlichen Interesse angerechnet werden („Abs. 3 – Zeiten“)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Jeder übrige Tag bzw. Zeitraum ist eine „sonstige Zeit“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400" b="1" dirty="0" smtClean="0"/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400" b="1" dirty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AT" sz="2400" dirty="0" smtClean="0"/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endParaRPr lang="de-AT" sz="2400" dirty="0" smtClean="0"/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endParaRPr lang="de-AT" sz="2400" dirty="0"/>
          </a:p>
          <a:p>
            <a:pPr marL="971550" lvl="1" indent="-514350" algn="l">
              <a:lnSpc>
                <a:spcPts val="4200"/>
              </a:lnSpc>
              <a:buFont typeface="+mj-lt"/>
              <a:buAutoNum type="arabicPeriod"/>
            </a:pP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45080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Voranzustellende Zeiten (ii)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Überstellungsverlust: Bei bestimmten Verwendungs- und Entlohnungsgruppen sind die voranzustellenden Zeiten um einen Zeitraum von 2, 4 oder 6 Jahren zu kürzen </a:t>
            </a:r>
          </a:p>
          <a:p>
            <a:pPr marL="800100" lvl="1" indent="-34290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400" dirty="0" smtClean="0"/>
              <a:t>Beispiele: Verwendungsgruppe A, L 1, L 2a, Richter und Staatsanwälte, Universitätsprofessoren und –</a:t>
            </a:r>
            <a:r>
              <a:rPr lang="de-DE" sz="2400" dirty="0" err="1" smtClean="0"/>
              <a:t>assistenten</a:t>
            </a:r>
            <a:endParaRPr lang="de-DE" sz="2400" dirty="0" smtClean="0"/>
          </a:p>
          <a:p>
            <a:pPr marL="800100" lvl="1" indent="-34290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400" dirty="0" smtClean="0"/>
              <a:t>Liste in § 12a GehG Abs. 2 und § 15 Abs. 2 VBG alter Fassung (siehe Rundschreiben)</a:t>
            </a:r>
          </a:p>
          <a:p>
            <a:pPr marL="800100" lvl="1" indent="-34290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400" dirty="0" smtClean="0"/>
              <a:t>Praktisch: Vorrückungsstichtag-Berechnungsblatt</a:t>
            </a:r>
          </a:p>
        </p:txBody>
      </p:sp>
    </p:spTree>
    <p:extLst>
      <p:ext uri="{BB962C8B-B14F-4D97-AF65-F5344CB8AC3E}">
        <p14:creationId xmlns:p14="http://schemas.microsoft.com/office/powerpoint/2010/main" val="1658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Voranzustellende Zeiten (iii)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Beispiel (Vertragsbediensteter v2 mit 10 Monaten Anrechnung AHS und 8 Monaten Präsenzdienst):</a:t>
            </a:r>
            <a:endParaRPr lang="de-AT" sz="2800" dirty="0"/>
          </a:p>
          <a:p>
            <a:pPr lvl="1" algn="l">
              <a:lnSpc>
                <a:spcPts val="4200"/>
              </a:lnSpc>
            </a:pPr>
            <a:r>
              <a:rPr lang="de-AT" dirty="0" smtClean="0"/>
              <a:t>Tag </a:t>
            </a:r>
            <a:r>
              <a:rPr lang="de-AT" dirty="0"/>
              <a:t>der Anstellung: 		</a:t>
            </a:r>
            <a:r>
              <a:rPr lang="de-AT" dirty="0" smtClean="0"/>
              <a:t>01.01.2000</a:t>
            </a:r>
          </a:p>
          <a:p>
            <a:pPr lvl="1" algn="l">
              <a:lnSpc>
                <a:spcPts val="4200"/>
              </a:lnSpc>
            </a:pPr>
            <a:r>
              <a:rPr lang="de-AT" dirty="0"/>
              <a:t>14. Geburtstag</a:t>
            </a:r>
            <a:r>
              <a:rPr lang="de-AT" dirty="0" smtClean="0"/>
              <a:t>:			01.01.1994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Betrachtungszeitraum:	6 J 0 M 0 T (6 Jahre)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Zur Gänze:			1 J 6 M 0 T (1,5 Jahre)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Sonstige Zeiten:		4 J 6 M 0 T  (4,5 Jahre)</a:t>
            </a:r>
            <a:endParaRPr lang="de-AT" dirty="0"/>
          </a:p>
          <a:p>
            <a:pPr lvl="1" algn="l">
              <a:lnSpc>
                <a:spcPts val="4200"/>
              </a:lnSpc>
            </a:pPr>
            <a:endParaRPr lang="de-AT" dirty="0"/>
          </a:p>
          <a:p>
            <a:pPr lvl="1" algn="l">
              <a:lnSpc>
                <a:spcPts val="4200"/>
              </a:lnSpc>
            </a:pP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261195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Voranzustellende Zeiten (iv)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lvl="1" algn="l">
              <a:lnSpc>
                <a:spcPts val="4200"/>
              </a:lnSpc>
            </a:pPr>
            <a:endParaRPr lang="de-AT" b="1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763983"/>
              </p:ext>
            </p:extLst>
          </p:nvPr>
        </p:nvGraphicFramePr>
        <p:xfrm>
          <a:off x="467544" y="2204864"/>
          <a:ext cx="8136906" cy="3638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von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bis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Bezeichnung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J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M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T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509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01.01.94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31.08.97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 smtClean="0"/>
                        <a:t>Sonstige Zeit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3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01.09.97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30.06.98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 smtClean="0"/>
                        <a:t>AHS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01.07.98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28.02.99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 smtClean="0"/>
                        <a:t>Präsenzdienst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01.03.99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31.12.99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 smtClean="0"/>
                        <a:t>Sonstige Zeit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01.01.94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31.12.99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 smtClean="0"/>
                        <a:t>Betrachtungszeitraum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6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0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0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3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Voranzustellende Zeiten (v)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„Dreißigstelmethode“ beim Addieren von Zeiten:</a:t>
            </a:r>
          </a:p>
          <a:p>
            <a:pPr>
              <a:lnSpc>
                <a:spcPts val="4200"/>
              </a:lnSpc>
            </a:pPr>
            <a:endParaRPr lang="de-DE" sz="2800" dirty="0" smtClean="0"/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dirty="0" smtClean="0"/>
              <a:t>30 Tage ergeben einen Monat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dirty="0" smtClean="0"/>
              <a:t>12 Monate ergeben ein Jahr</a:t>
            </a:r>
          </a:p>
          <a:p>
            <a:pPr marL="514350" indent="-514350">
              <a:lnSpc>
                <a:spcPts val="42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Rundschreiben zur einheitlichen Berechnung geplant (für Nachvollziehbarkeit der IT-Tools)</a:t>
            </a:r>
          </a:p>
        </p:txBody>
      </p:sp>
    </p:spTree>
    <p:extLst>
      <p:ext uri="{BB962C8B-B14F-4D97-AF65-F5344CB8AC3E}">
        <p14:creationId xmlns:p14="http://schemas.microsoft.com/office/powerpoint/2010/main" val="27429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de-DE" sz="3200" dirty="0" smtClean="0"/>
              <a:t>I. Das Regelwerk - Überblick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Zwei Paragraphen zur Ergänzung der Bundesbesoldungsreform 2015 (BDA-System):</a:t>
            </a:r>
          </a:p>
          <a:p>
            <a:pPr marL="914400" lvl="1" indent="-45720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dirty="0" smtClean="0"/>
              <a:t>§ 169f GehG und § 94b VBG</a:t>
            </a:r>
          </a:p>
          <a:p>
            <a:pPr lvl="2" algn="l">
              <a:lnSpc>
                <a:spcPts val="4200"/>
              </a:lnSpc>
            </a:pPr>
            <a:r>
              <a:rPr lang="de-DE" sz="2600" dirty="0" smtClean="0"/>
              <a:t>(Personenkreis, Verfahren, Rückwirkung)</a:t>
            </a:r>
            <a:endParaRPr lang="de-DE" sz="2600" dirty="0"/>
          </a:p>
          <a:p>
            <a:pPr marL="914400" lvl="1" indent="-45720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dirty="0"/>
              <a:t>§ </a:t>
            </a:r>
            <a:r>
              <a:rPr lang="de-DE" dirty="0" smtClean="0"/>
              <a:t>169g </a:t>
            </a:r>
            <a:r>
              <a:rPr lang="de-DE" dirty="0"/>
              <a:t>GehG </a:t>
            </a:r>
            <a:r>
              <a:rPr lang="de-DE" dirty="0" smtClean="0"/>
              <a:t>und § 94c VBG</a:t>
            </a:r>
          </a:p>
          <a:p>
            <a:pPr lvl="2" algn="l">
              <a:lnSpc>
                <a:spcPts val="4200"/>
              </a:lnSpc>
            </a:pPr>
            <a:r>
              <a:rPr lang="de-DE" sz="2600" dirty="0" smtClean="0"/>
              <a:t>(„Vergleichsstichtag“ – anrechenbare Vordienstzeiten)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Rundschreiben vom 16.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54342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Vollanrechenbare Zeiten (i)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Katalog laut § 12 Abs. 2 GehG bzw. § 26 Abs. 2 VBG alter Fassung (siehe Anhang zum Rundschreiben):</a:t>
            </a:r>
          </a:p>
          <a:p>
            <a:pPr lvl="1" algn="l">
              <a:lnSpc>
                <a:spcPts val="4200"/>
              </a:lnSpc>
            </a:pPr>
            <a:r>
              <a:rPr lang="de-DE" sz="2200" dirty="0" smtClean="0"/>
              <a:t>Z 1 a) Dienstverhältnis Gebietskörperschaft oder b) Lehrkraft</a:t>
            </a:r>
          </a:p>
          <a:p>
            <a:pPr lvl="1" algn="l">
              <a:lnSpc>
                <a:spcPts val="4200"/>
              </a:lnSpc>
            </a:pPr>
            <a:r>
              <a:rPr lang="de-DE" sz="2200" dirty="0" smtClean="0"/>
              <a:t>Z 2 Präsenz-/Zivildienst		Z 3 Beschädigtenrente </a:t>
            </a:r>
          </a:p>
          <a:p>
            <a:pPr lvl="1" algn="l">
              <a:lnSpc>
                <a:spcPts val="4200"/>
              </a:lnSpc>
            </a:pPr>
            <a:r>
              <a:rPr lang="de-DE" sz="2200" dirty="0" smtClean="0"/>
              <a:t>Z 4 besondere Rechtsverhältnisse	Z 5 erforderliche Praxis/</a:t>
            </a:r>
            <a:r>
              <a:rPr lang="de-DE" sz="2200" dirty="0" err="1" smtClean="0"/>
              <a:t>Ausb</a:t>
            </a:r>
            <a:r>
              <a:rPr lang="de-DE" sz="2200" dirty="0" smtClean="0"/>
              <a:t>.</a:t>
            </a:r>
          </a:p>
          <a:p>
            <a:pPr lvl="1" algn="l">
              <a:lnSpc>
                <a:spcPts val="4200"/>
              </a:lnSpc>
            </a:pPr>
            <a:r>
              <a:rPr lang="de-DE" sz="2200" dirty="0" smtClean="0"/>
              <a:t>Z 6 höhere Schule	Z 7 </a:t>
            </a:r>
            <a:r>
              <a:rPr lang="de-DE" sz="2200" dirty="0" err="1" smtClean="0"/>
              <a:t>PädAk</a:t>
            </a:r>
            <a:r>
              <a:rPr lang="de-DE" sz="2200" dirty="0" smtClean="0"/>
              <a:t>/PH	Z 8 Studium Universität/FH</a:t>
            </a:r>
          </a:p>
        </p:txBody>
      </p:sp>
    </p:spTree>
    <p:extLst>
      <p:ext uri="{BB962C8B-B14F-4D97-AF65-F5344CB8AC3E}">
        <p14:creationId xmlns:p14="http://schemas.microsoft.com/office/powerpoint/2010/main" val="12811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Vollanrechenbare Zeiten (ii)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Wenn das Gesetz nichts anderes regelt, ist die tatsächliche Lage der Zeit maßgebend 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600" dirty="0" smtClean="0"/>
              <a:t>Dienstverhältnis von Datum x bis Datum y</a:t>
            </a:r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Sonderregelungen zur Vereinfachung für Studienzeiten an </a:t>
            </a:r>
            <a:r>
              <a:rPr lang="de-DE" sz="2800" dirty="0" err="1" smtClean="0"/>
              <a:t>PädAk</a:t>
            </a:r>
            <a:r>
              <a:rPr lang="de-DE" sz="2800" dirty="0" smtClean="0"/>
              <a:t>/PH/Univ./FH (Abs. 2e)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600" dirty="0" smtClean="0"/>
              <a:t>Sommersemester: 1. Jänner bis 30. Juni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600" dirty="0" smtClean="0"/>
              <a:t>Wintersemester: 1. Juli bis 31. Dezember</a:t>
            </a:r>
          </a:p>
        </p:txBody>
      </p:sp>
    </p:spTree>
    <p:extLst>
      <p:ext uri="{BB962C8B-B14F-4D97-AF65-F5344CB8AC3E}">
        <p14:creationId xmlns:p14="http://schemas.microsoft.com/office/powerpoint/2010/main" val="195467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Vollanrechenbare Zeiten (iii)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/>
              <a:t>Sonderregelungen zur </a:t>
            </a:r>
            <a:r>
              <a:rPr lang="de-DE" sz="2800" dirty="0" smtClean="0"/>
              <a:t>Höchstdauer 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600" dirty="0"/>
              <a:t>Z </a:t>
            </a:r>
            <a:r>
              <a:rPr lang="de-DE" sz="2600" dirty="0" smtClean="0"/>
              <a:t>5 – 	Praxiszeiten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600" dirty="0" smtClean="0"/>
              <a:t>Z 6 – 	Studienzeiten höhere Schule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600" dirty="0" smtClean="0"/>
              <a:t>Z 7 </a:t>
            </a:r>
            <a:r>
              <a:rPr lang="de-DE" sz="2600" dirty="0"/>
              <a:t>– </a:t>
            </a:r>
            <a:r>
              <a:rPr lang="de-DE" sz="2600" dirty="0" smtClean="0"/>
              <a:t>	</a:t>
            </a:r>
            <a:r>
              <a:rPr lang="de-DE" sz="2600" dirty="0" err="1" smtClean="0"/>
              <a:t>PädAk</a:t>
            </a:r>
            <a:r>
              <a:rPr lang="de-DE" sz="2600" dirty="0" smtClean="0"/>
              <a:t>/PH: maximal zwei Jahre bzw. 	Mindeststudiendauer laut Lehrplan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600" dirty="0" smtClean="0"/>
              <a:t>Z 8 </a:t>
            </a:r>
            <a:r>
              <a:rPr lang="de-DE" sz="2600" dirty="0"/>
              <a:t>– </a:t>
            </a:r>
            <a:r>
              <a:rPr lang="de-DE" sz="2600" dirty="0" smtClean="0"/>
              <a:t>	Studien: Höchstdauer laut Abs. 2a (je nach Studium Verweis auf Studienpläne oder Anlage 1)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259901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Schulzeiten (i)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Anrechenbar sind nur Studien an einer höheren Schule (AHS/BHS nach Schulorganisationsgesetz)</a:t>
            </a:r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Anrechnung nur, wenn Reifeprüfung (bei VB theoretisch) Ernennungserfordernis (Liste in Z 6)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600" dirty="0" smtClean="0"/>
              <a:t>A und B, A 1 und A 2, v1 und v2, Lehrpersonen (außer L 3), E 1 (nicht aber E 2a/E2b), M O (nicht aber UO), Richter und Staatsanwälte, </a:t>
            </a:r>
            <a:r>
              <a:rPr lang="de-DE" sz="2600" dirty="0" err="1" smtClean="0"/>
              <a:t>wissenschaftl</a:t>
            </a:r>
            <a:r>
              <a:rPr lang="de-DE" sz="2600" dirty="0" smtClean="0"/>
              <a:t>. Universitätspersonal, K 1 und K 2</a:t>
            </a:r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83387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Schulzeiten (ii)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Die Anrechnung erfolgt bei Regelschulen vom 1. September der 12. Schulstufe bis zum nachfolgenden 30. Juni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400" dirty="0" smtClean="0"/>
              <a:t>Maßgeblich: tatsächlicher Eintritt in die 12. Schulstufe</a:t>
            </a:r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Bei Schulen mit 13 Schulstufen Regeldauer verlängert sich die Anrechnung um ein Jahr</a:t>
            </a:r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„Ehrenrunden“ darüber hinaus sind nicht anrechenbar (zählen nur als sonstige Zeit)</a:t>
            </a:r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800" dirty="0" smtClean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81191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Schulzeiten (iii)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Bei berufsbegleitenden Schultypen (z.B. Kolleg, Abendgymnasium) vom tatsächlichen Beginn bis zum (tatsächlich) frühestmöglichen Abschluss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600" dirty="0" smtClean="0"/>
              <a:t>Ende des Schuljahres mit 30. Juni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600" dirty="0" smtClean="0"/>
              <a:t>Ende des Kalenderjahres mit 31. Dezember</a:t>
            </a:r>
          </a:p>
          <a:p>
            <a:pPr marL="971550" lvl="1" indent="-514350" algn="l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600" dirty="0" smtClean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800" dirty="0" smtClean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180302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Schulzeiten (iv)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Beispiel (Vertragsbediensteter v2 mit AHS und 8 Monaten Präsenzdienst):</a:t>
            </a:r>
            <a:endParaRPr lang="de-AT" sz="2800" dirty="0"/>
          </a:p>
          <a:p>
            <a:pPr lvl="1" algn="l">
              <a:lnSpc>
                <a:spcPts val="4200"/>
              </a:lnSpc>
            </a:pPr>
            <a:r>
              <a:rPr lang="de-AT" dirty="0"/>
              <a:t>Tag der Anstellung: 		01.01.2000</a:t>
            </a:r>
          </a:p>
          <a:p>
            <a:pPr lvl="1" algn="l">
              <a:lnSpc>
                <a:spcPts val="4200"/>
              </a:lnSpc>
            </a:pPr>
            <a:r>
              <a:rPr lang="de-AT" dirty="0"/>
              <a:t>(20. Geburtstag)</a:t>
            </a:r>
          </a:p>
          <a:p>
            <a:pPr lvl="1" algn="l">
              <a:lnSpc>
                <a:spcPts val="4200"/>
              </a:lnSpc>
            </a:pPr>
            <a:r>
              <a:rPr lang="de-AT" dirty="0"/>
              <a:t>18. Geburtstag:			01.01.1998</a:t>
            </a:r>
          </a:p>
          <a:p>
            <a:pPr lvl="1" algn="l">
              <a:lnSpc>
                <a:spcPts val="4200"/>
              </a:lnSpc>
            </a:pPr>
            <a:r>
              <a:rPr lang="de-AT" dirty="0"/>
              <a:t>14. Geburtstag:			01.01.1994</a:t>
            </a:r>
          </a:p>
          <a:p>
            <a:pPr lvl="1" algn="l">
              <a:lnSpc>
                <a:spcPts val="4200"/>
              </a:lnSpc>
            </a:pP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189095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Schulzeiten (v)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Beispiel Vorrückungsstichtag:</a:t>
            </a:r>
            <a:endParaRPr lang="de-AT" sz="28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542899"/>
              </p:ext>
            </p:extLst>
          </p:nvPr>
        </p:nvGraphicFramePr>
        <p:xfrm>
          <a:off x="539552" y="2996952"/>
          <a:ext cx="8136906" cy="2414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von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bis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Bezeichnung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J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M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T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b="1" u="none" dirty="0" smtClean="0">
                          <a:solidFill>
                            <a:srgbClr val="FF0000"/>
                          </a:solidFill>
                        </a:rPr>
                        <a:t>01.01.98</a:t>
                      </a:r>
                      <a:endParaRPr lang="de-DE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u="none" dirty="0" smtClean="0">
                          <a:solidFill>
                            <a:srgbClr val="FF0000"/>
                          </a:solidFill>
                        </a:rPr>
                        <a:t>30.06.98</a:t>
                      </a:r>
                      <a:endParaRPr lang="de-DE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1" u="none" dirty="0" smtClean="0">
                          <a:solidFill>
                            <a:srgbClr val="FF0000"/>
                          </a:solidFill>
                        </a:rPr>
                        <a:t>AHS ab 18. Geburtstag</a:t>
                      </a:r>
                      <a:endParaRPr lang="de-DE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u="non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u="none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de-DE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u="non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01.07.98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28.02.99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 smtClean="0"/>
                        <a:t>Präsenzdienst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01.03.99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31.12.99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 smtClean="0"/>
                        <a:t>Sonstige Zeit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0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Schulzeiten (vi)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/>
              <a:t>Beispiel </a:t>
            </a:r>
            <a:r>
              <a:rPr lang="de-AT" sz="2800" dirty="0" smtClean="0"/>
              <a:t>Vergleichsstichtag:</a:t>
            </a:r>
            <a:endParaRPr lang="de-AT" sz="2800" dirty="0"/>
          </a:p>
          <a:p>
            <a:pPr lvl="1" algn="l">
              <a:lnSpc>
                <a:spcPts val="4200"/>
              </a:lnSpc>
            </a:pPr>
            <a:endParaRPr lang="de-AT" b="1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084543"/>
              </p:ext>
            </p:extLst>
          </p:nvPr>
        </p:nvGraphicFramePr>
        <p:xfrm>
          <a:off x="467544" y="2996952"/>
          <a:ext cx="8136906" cy="3035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von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bis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Bezeichnung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J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M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T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509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01.01.94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31.08.97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 smtClean="0"/>
                        <a:t>Sonstige Zeit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3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01.09.97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30.06.98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AHS ab 12. Schulstufe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01.07.98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28.02.99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 smtClean="0"/>
                        <a:t>Präsenzdienst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01.03.99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31.12.99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 smtClean="0"/>
                        <a:t>Sonstige Zeit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2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Lehrzeiten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Zeiten als Lehrling bei einer Gebietskörperschaft nur bei Eintritt nach 31. März 2000 anrechenbar</a:t>
            </a:r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Die Anrechnung von Zeiten als Lehrling in der Privatwirtschaft ist nur als Abs. 3 – Zeit im öffentlichen Interesse denkbar, häufig werden die Voraussetzungen dafür aber fehlen</a:t>
            </a:r>
          </a:p>
          <a:p>
            <a:pPr marL="914400" lvl="1" indent="-45720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600" dirty="0" smtClean="0"/>
              <a:t>Zustimmung des BMÖDS erforderlich</a:t>
            </a:r>
            <a:endParaRPr lang="de-DE" sz="2400" dirty="0" smtClean="0"/>
          </a:p>
          <a:p>
            <a:pPr marL="971550" lvl="1" indent="-514350" algn="l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600" dirty="0" smtClean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800" dirty="0" smtClean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279069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de-DE" sz="3200" dirty="0" smtClean="0"/>
              <a:t>I. Das Regelwerk – die Besoldungsreform 2015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Besoldungsdienstalter (BDA) = 			Vordienstzeiten (VDZ) + laufende Dienstzeit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Neue VDZ-Anrechnung </a:t>
            </a:r>
          </a:p>
          <a:p>
            <a:pPr marL="914400" lvl="1" indent="-457200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600" dirty="0" smtClean="0"/>
              <a:t>Überarbeitete Gehaltstabellen per </a:t>
            </a:r>
            <a:r>
              <a:rPr lang="de-DE" sz="2600" dirty="0"/>
              <a:t>1. März 2015 </a:t>
            </a:r>
            <a:endParaRPr lang="de-DE" sz="2600" dirty="0" smtClean="0"/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Bestandpersonal: Pauschale Überleitung in die neuen Tabellen auf Grundlage der Gehälter vom Februar 2015 („BDA-Erstfeststellung“)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Wahrungszulagen für Zeit nach der Überleitung</a:t>
            </a:r>
          </a:p>
          <a:p>
            <a:pPr marL="914400" lvl="1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7373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Sonstige Zeiten (i)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Zwei Rechtslagen beim Vorrückungsstichtag: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200" dirty="0" smtClean="0"/>
              <a:t>Bei Eintritt bis 30. April 1995: unbeschränkte Anrechnung der sonstigen Zeiten zur Hälfte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200" dirty="0"/>
              <a:t>Bei Eintritt </a:t>
            </a:r>
            <a:r>
              <a:rPr lang="de-DE" sz="2200" dirty="0" smtClean="0"/>
              <a:t>ab 1. Mai 1995: Anrechnung von maximal drei Jahren sonstiger </a:t>
            </a:r>
            <a:r>
              <a:rPr lang="de-DE" sz="2200" dirty="0"/>
              <a:t>Zeiten zur </a:t>
            </a:r>
            <a:r>
              <a:rPr lang="de-DE" sz="2200" dirty="0" smtClean="0"/>
              <a:t>Hälfte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200" dirty="0" smtClean="0"/>
              <a:t>Übergangsbestimmungen für Übernahmen nach 1. Mai 1995 in § 113 Abs. 5 und 6 GehG und § 82 Abs. 5 und 6 VBG alter Fassung (siehe Anhang zum Rundschreiben)</a:t>
            </a:r>
            <a:endParaRPr lang="de-DE" sz="2200" dirty="0"/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endParaRPr lang="de-DE" sz="2200" dirty="0" smtClean="0"/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endParaRPr lang="de-DE" sz="2200" dirty="0" smtClean="0"/>
          </a:p>
          <a:p>
            <a:pPr marL="971550" lvl="1" indent="-514350" algn="l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600" dirty="0" smtClean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800" dirty="0" smtClean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26687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Sonstige Zeiten (ii)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Neuregelung beim Vergleichsstichtag: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400" dirty="0" smtClean="0"/>
              <a:t>Wenn beim Vorrückungsstichtag unbeschränkt anrechenbar, dann weiterhin unbeschränkt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400" dirty="0" smtClean="0"/>
              <a:t>Wenn beim Vorrückungsstichtag mit 3 Jahren zur Hälfte gedeckelt, dann mit 7 Jahren zur Hälfte gedeckelt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400" dirty="0" smtClean="0"/>
              <a:t>Abschließend werden (bis) vier Jahre abgezogen</a:t>
            </a:r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de-DE" sz="2400" dirty="0" smtClean="0"/>
              <a:t>Der Rest ist zur Hälfte anzurechnen</a:t>
            </a:r>
            <a:endParaRPr lang="de-DE" sz="2400" dirty="0"/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endParaRPr lang="de-DE" sz="2200" dirty="0" smtClean="0"/>
          </a:p>
          <a:p>
            <a:pPr marL="971550" lvl="1" indent="-514350" algn="l">
              <a:lnSpc>
                <a:spcPts val="4200"/>
              </a:lnSpc>
              <a:buFont typeface="Wingdings" panose="05000000000000000000" pitchFamily="2" charset="2"/>
              <a:buChar char="Ø"/>
            </a:pPr>
            <a:endParaRPr lang="de-DE" sz="2200" dirty="0" smtClean="0"/>
          </a:p>
          <a:p>
            <a:pPr marL="971550" lvl="1" indent="-514350" algn="l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600" dirty="0" smtClean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800" dirty="0" smtClean="0"/>
          </a:p>
          <a:p>
            <a:pPr marL="514350" indent="-51435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152694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Sonstige Zeiten (iii)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Beispiel (Vertragsbediensteter v2 mit Anrechnung AHS und 8 Monaten Präsenzdienst):</a:t>
            </a:r>
            <a:endParaRPr lang="de-AT" sz="2800" dirty="0"/>
          </a:p>
          <a:p>
            <a:pPr lvl="1" algn="l">
              <a:lnSpc>
                <a:spcPts val="4200"/>
              </a:lnSpc>
            </a:pPr>
            <a:r>
              <a:rPr lang="de-AT" dirty="0" smtClean="0"/>
              <a:t>Tag </a:t>
            </a:r>
            <a:r>
              <a:rPr lang="de-AT" dirty="0"/>
              <a:t>der Anstellung: 		</a:t>
            </a:r>
            <a:r>
              <a:rPr lang="de-AT" dirty="0" smtClean="0"/>
              <a:t>01.01.2000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(20. Geburtstag)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18</a:t>
            </a:r>
            <a:r>
              <a:rPr lang="de-AT" dirty="0"/>
              <a:t>. Geburtstag:			</a:t>
            </a:r>
            <a:r>
              <a:rPr lang="de-AT" dirty="0" smtClean="0"/>
              <a:t>01.01.1998</a:t>
            </a:r>
          </a:p>
          <a:p>
            <a:pPr lvl="1" algn="l">
              <a:lnSpc>
                <a:spcPts val="4200"/>
              </a:lnSpc>
            </a:pPr>
            <a:r>
              <a:rPr lang="de-AT" dirty="0"/>
              <a:t>14. Geburtstag:			01.01.1994</a:t>
            </a:r>
          </a:p>
          <a:p>
            <a:pPr lvl="1" algn="l">
              <a:lnSpc>
                <a:spcPts val="4200"/>
              </a:lnSpc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8917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Sonstige Zeiten (iv)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/>
              <a:t>Beispiel </a:t>
            </a:r>
            <a:r>
              <a:rPr lang="de-AT" sz="2800" dirty="0" smtClean="0"/>
              <a:t>Vorrückungsstichtag:</a:t>
            </a:r>
            <a:endParaRPr lang="de-AT" sz="28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000275"/>
              </p:ext>
            </p:extLst>
          </p:nvPr>
        </p:nvGraphicFramePr>
        <p:xfrm>
          <a:off x="683568" y="2996952"/>
          <a:ext cx="8136906" cy="2414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von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bis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Bezeichnung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J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M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T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01.01.98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30.06.98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 smtClean="0"/>
                        <a:t>AHS ab 18. Geburtstag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6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01.07.98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28.02.99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 smtClean="0"/>
                        <a:t>Präsenzdienst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01.03.99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31.12.99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Sonstige Zeit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1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Sonstige Zeiten (v)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Beispiel Vorrückungsstichtag: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sonstige Zeiten ab 18:		00 J </a:t>
            </a:r>
            <a:r>
              <a:rPr lang="de-AT" b="1" dirty="0" smtClean="0"/>
              <a:t>10 M</a:t>
            </a:r>
            <a:r>
              <a:rPr lang="de-AT" dirty="0" smtClean="0"/>
              <a:t> 00 T  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davon max. 3 Jahre:		00 J </a:t>
            </a:r>
            <a:r>
              <a:rPr lang="de-AT" b="1" dirty="0" smtClean="0"/>
              <a:t>10 M </a:t>
            </a:r>
            <a:r>
              <a:rPr lang="de-AT" dirty="0" smtClean="0"/>
              <a:t>00 T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(Eintritt nach 1.5.1995)</a:t>
            </a:r>
          </a:p>
          <a:p>
            <a:pPr lvl="1" algn="l">
              <a:lnSpc>
                <a:spcPts val="4200"/>
              </a:lnSpc>
            </a:pPr>
            <a:endParaRPr lang="de-AT" dirty="0" smtClean="0"/>
          </a:p>
          <a:p>
            <a:pPr lvl="1" algn="l">
              <a:lnSpc>
                <a:spcPts val="4200"/>
              </a:lnSpc>
            </a:pPr>
            <a:endParaRPr lang="de-AT" dirty="0" smtClean="0"/>
          </a:p>
          <a:p>
            <a:pPr lvl="1" algn="l">
              <a:lnSpc>
                <a:spcPts val="4200"/>
              </a:lnSpc>
            </a:pPr>
            <a:r>
              <a:rPr lang="de-AT" b="1" u="sng" dirty="0" smtClean="0"/>
              <a:t>Zur Hälfte:			</a:t>
            </a:r>
            <a:r>
              <a:rPr lang="de-AT" u="sng" dirty="0" smtClean="0"/>
              <a:t>00 J </a:t>
            </a:r>
            <a:r>
              <a:rPr lang="de-AT" b="1" u="sng" dirty="0" smtClean="0"/>
              <a:t>05 M </a:t>
            </a:r>
            <a:r>
              <a:rPr lang="de-AT" u="sng" dirty="0" smtClean="0"/>
              <a:t>00 T</a:t>
            </a:r>
            <a:endParaRPr lang="de-AT" u="sng" dirty="0"/>
          </a:p>
          <a:p>
            <a:pPr lvl="1" algn="l">
              <a:lnSpc>
                <a:spcPts val="4200"/>
              </a:lnSpc>
            </a:pP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16235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Voranzustellende Zeiten (vi)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/>
              <a:t>Beispiel </a:t>
            </a:r>
            <a:r>
              <a:rPr lang="de-AT" sz="2800" dirty="0" smtClean="0"/>
              <a:t>Vergleichsstichtag:</a:t>
            </a:r>
            <a:endParaRPr lang="de-AT" sz="2800" dirty="0"/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AT" sz="2800" b="1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126856"/>
              </p:ext>
            </p:extLst>
          </p:nvPr>
        </p:nvGraphicFramePr>
        <p:xfrm>
          <a:off x="467544" y="2996952"/>
          <a:ext cx="8136906" cy="3035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von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bis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Bezeichnung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J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M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T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509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01.01.94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smtClean="0">
                          <a:solidFill>
                            <a:srgbClr val="FF0000"/>
                          </a:solidFill>
                        </a:rPr>
                        <a:t>31.08.97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Sonstige Zeit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01.09.97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30.06.98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 smtClean="0"/>
                        <a:t>AHS ab 12. Schulstufe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01.07.98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28.02.99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 smtClean="0"/>
                        <a:t>Präsenzdienst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627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01.03.99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31.12.99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Sonstige Zeit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6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Sonstige Zeiten (vii)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Beispiel Vergleichsstichtag: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sonstige Zeiten:			</a:t>
            </a:r>
            <a:r>
              <a:rPr lang="de-AT" b="1" dirty="0" smtClean="0"/>
              <a:t>04 J 06 M </a:t>
            </a:r>
            <a:r>
              <a:rPr lang="de-AT" dirty="0" smtClean="0"/>
              <a:t>00 T 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davon max. 7 Jahre:		</a:t>
            </a:r>
            <a:r>
              <a:rPr lang="de-AT" b="1" dirty="0" smtClean="0"/>
              <a:t>04 J 06 M </a:t>
            </a:r>
            <a:r>
              <a:rPr lang="de-AT" dirty="0" smtClean="0"/>
              <a:t>00 T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(Eintritt nach 1.5.1995)</a:t>
            </a:r>
          </a:p>
          <a:p>
            <a:pPr lvl="1" algn="l">
              <a:lnSpc>
                <a:spcPts val="4200"/>
              </a:lnSpc>
            </a:pPr>
            <a:r>
              <a:rPr lang="de-AT" dirty="0" smtClean="0"/>
              <a:t>-4 Jahre Abzug:			00 J </a:t>
            </a:r>
            <a:r>
              <a:rPr lang="de-AT" b="1" dirty="0" smtClean="0"/>
              <a:t>06 M </a:t>
            </a:r>
            <a:r>
              <a:rPr lang="de-AT" dirty="0" smtClean="0"/>
              <a:t>00 T</a:t>
            </a:r>
          </a:p>
          <a:p>
            <a:pPr lvl="1" algn="l">
              <a:lnSpc>
                <a:spcPts val="4200"/>
              </a:lnSpc>
            </a:pPr>
            <a:endParaRPr lang="de-AT" dirty="0" smtClean="0"/>
          </a:p>
          <a:p>
            <a:pPr lvl="1" algn="l">
              <a:lnSpc>
                <a:spcPts val="4200"/>
              </a:lnSpc>
            </a:pPr>
            <a:r>
              <a:rPr lang="de-AT" b="1" u="sng" dirty="0" smtClean="0"/>
              <a:t>Zur Hälfte:			</a:t>
            </a:r>
            <a:r>
              <a:rPr lang="de-AT" u="sng" dirty="0" smtClean="0"/>
              <a:t>00 J </a:t>
            </a:r>
            <a:r>
              <a:rPr lang="de-AT" b="1" u="sng" dirty="0" smtClean="0"/>
              <a:t>03 M 00 T</a:t>
            </a:r>
            <a:endParaRPr lang="de-AT" dirty="0"/>
          </a:p>
          <a:p>
            <a:pPr lvl="1" algn="l">
              <a:lnSpc>
                <a:spcPts val="4200"/>
              </a:lnSpc>
            </a:pP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344615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Vergleich (i)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lvl="1" algn="l">
              <a:lnSpc>
                <a:spcPts val="4200"/>
              </a:lnSpc>
            </a:pPr>
            <a:endParaRPr lang="de-AT" dirty="0"/>
          </a:p>
          <a:p>
            <a:pPr lvl="1" algn="l">
              <a:lnSpc>
                <a:spcPts val="4200"/>
              </a:lnSpc>
            </a:pPr>
            <a:endParaRPr lang="de-AT" b="1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592939"/>
              </p:ext>
            </p:extLst>
          </p:nvPr>
        </p:nvGraphicFramePr>
        <p:xfrm>
          <a:off x="539552" y="1844824"/>
          <a:ext cx="8136906" cy="4723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2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912"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Vorrückungsstichtag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Vergleichsstichtag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Schulzeit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6 Monate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10 Monate</a:t>
                      </a:r>
                      <a:endParaRPr lang="de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Präsenzdienst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8 Monate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8</a:t>
                      </a:r>
                      <a:r>
                        <a:rPr lang="de-DE" sz="2800" baseline="0" dirty="0" smtClean="0"/>
                        <a:t> Monate</a:t>
                      </a:r>
                      <a:endParaRPr lang="de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Sonstige Zeiten </a:t>
                      </a:r>
                    </a:p>
                    <a:p>
                      <a:r>
                        <a:rPr lang="de-DE" sz="2800" dirty="0" smtClean="0"/>
                        <a:t>zur Hälfte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5 Monate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3</a:t>
                      </a:r>
                      <a:r>
                        <a:rPr lang="de-DE" sz="2800" baseline="0" dirty="0" smtClean="0"/>
                        <a:t> Monate</a:t>
                      </a:r>
                      <a:endParaRPr lang="de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Überstellungs-</a:t>
                      </a:r>
                    </a:p>
                    <a:p>
                      <a:r>
                        <a:rPr lang="de-DE" sz="2800" dirty="0" err="1" smtClean="0"/>
                        <a:t>verlust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keiner</a:t>
                      </a:r>
                    </a:p>
                    <a:p>
                      <a:pPr algn="ctr"/>
                      <a:r>
                        <a:rPr lang="de-DE" sz="2800" dirty="0" smtClean="0"/>
                        <a:t>(v2)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keiner</a:t>
                      </a:r>
                    </a:p>
                    <a:p>
                      <a:pPr algn="ctr"/>
                      <a:r>
                        <a:rPr lang="de-DE" sz="2800" dirty="0" smtClean="0"/>
                        <a:t>(v2)</a:t>
                      </a:r>
                      <a:endParaRPr lang="de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voranzustellen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1 J 7 M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1 J 9</a:t>
                      </a:r>
                      <a:r>
                        <a:rPr lang="de-DE" sz="2800" baseline="0" dirty="0" smtClean="0"/>
                        <a:t> M</a:t>
                      </a:r>
                      <a:endParaRPr lang="de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91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Vergleich (ii)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de-AT" sz="2800" dirty="0" smtClean="0"/>
              <a:t>Tag der Anstellung:			01.01.2000</a:t>
            </a:r>
          </a:p>
          <a:p>
            <a:pPr>
              <a:lnSpc>
                <a:spcPts val="4200"/>
              </a:lnSpc>
            </a:pPr>
            <a:r>
              <a:rPr lang="de-AT" sz="2800" dirty="0" smtClean="0"/>
              <a:t>Voranstellung:				1 J 7 M 0 T</a:t>
            </a:r>
          </a:p>
          <a:p>
            <a:pPr>
              <a:lnSpc>
                <a:spcPts val="4200"/>
              </a:lnSpc>
            </a:pPr>
            <a:r>
              <a:rPr lang="de-AT" sz="2800" b="1" dirty="0" smtClean="0"/>
              <a:t>Vorrückungsstichtag:			01.06.1998</a:t>
            </a:r>
          </a:p>
          <a:p>
            <a:pPr>
              <a:lnSpc>
                <a:spcPts val="4200"/>
              </a:lnSpc>
            </a:pPr>
            <a:endParaRPr lang="de-AT" sz="2800" dirty="0"/>
          </a:p>
          <a:p>
            <a:pPr>
              <a:lnSpc>
                <a:spcPts val="4200"/>
              </a:lnSpc>
            </a:pPr>
            <a:r>
              <a:rPr lang="de-AT" sz="2800" dirty="0" smtClean="0"/>
              <a:t>Voranstellung:				1 J 9 M 0 T</a:t>
            </a:r>
          </a:p>
          <a:p>
            <a:pPr>
              <a:lnSpc>
                <a:spcPts val="4200"/>
              </a:lnSpc>
            </a:pPr>
            <a:r>
              <a:rPr lang="de-AT" sz="2800" b="1" dirty="0" smtClean="0"/>
              <a:t>Vergleichsstichtag:			01.04.1998</a:t>
            </a:r>
          </a:p>
          <a:p>
            <a:pPr>
              <a:lnSpc>
                <a:spcPts val="4200"/>
              </a:lnSpc>
            </a:pPr>
            <a:endParaRPr lang="de-AT" sz="2800" dirty="0" smtClean="0"/>
          </a:p>
          <a:p>
            <a:pPr>
              <a:lnSpc>
                <a:spcPts val="4200"/>
              </a:lnSpc>
            </a:pPr>
            <a:r>
              <a:rPr lang="de-AT" sz="2800" b="1" u="sng" dirty="0" smtClean="0"/>
              <a:t>Verbesserung BDA zum 28.02.2015:	+61 Tage      </a:t>
            </a:r>
            <a:r>
              <a:rPr lang="de-AT" sz="2800" dirty="0" smtClean="0"/>
              <a:t>	</a:t>
            </a:r>
            <a:endParaRPr lang="de-AT" dirty="0"/>
          </a:p>
          <a:p>
            <a:pPr lvl="1" algn="l">
              <a:lnSpc>
                <a:spcPts val="4200"/>
              </a:lnSpc>
            </a:pP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14331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Entschiedene Sache (i) 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Was beim Vorrückungsstichtag ab dem 18. Geburtstag zur Gänze angerechnet wurde, ist wieder zur Gänze anzurechnen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dirty="0" smtClean="0"/>
              <a:t>Was beim Vorrückungsstichtag ab dem 18. Geburtstag </a:t>
            </a:r>
            <a:r>
              <a:rPr lang="de-AT" sz="2800" u="sng" dirty="0" smtClean="0"/>
              <a:t>nicht</a:t>
            </a:r>
            <a:r>
              <a:rPr lang="de-AT" sz="2800" dirty="0" smtClean="0"/>
              <a:t> zur Gänze angerechnet wurde, ist wieder </a:t>
            </a:r>
            <a:r>
              <a:rPr lang="de-AT" sz="2800" u="sng" dirty="0" smtClean="0"/>
              <a:t>nicht</a:t>
            </a:r>
            <a:r>
              <a:rPr lang="de-AT" sz="2800" dirty="0" smtClean="0"/>
              <a:t> zur Gänze anzurechnen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05956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de-DE" sz="3200" dirty="0" smtClean="0"/>
              <a:t>I. Das Regelwerk – Novelle 2019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Die pauschale Überleitung (BDA-Erstfeststellung) durch die Bundesbesoldungsreform 2015 wird unmittelbar mit März 2015 „korrigiert“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Die pauschale Überleitung ist </a:t>
            </a:r>
            <a:r>
              <a:rPr lang="de-DE" sz="2800" u="sng" dirty="0" smtClean="0"/>
              <a:t>nicht</a:t>
            </a:r>
            <a:r>
              <a:rPr lang="de-DE" sz="2800" dirty="0" smtClean="0"/>
              <a:t> erneut durchzuführen, selbst wenn sich das Gehalt für Februar 2015 rückwirkend ändern sollte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DE" sz="2800" u="sng" dirty="0" smtClean="0"/>
              <a:t>Aber</a:t>
            </a:r>
            <a:r>
              <a:rPr lang="de-DE" sz="2800" dirty="0" smtClean="0"/>
              <a:t>: Die Wahrungszulagen nach der Überleitung müssen evtl. angepasst werden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919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Entschiedene Sache (ii) 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u="sng" dirty="0" smtClean="0"/>
              <a:t>Ausnahme 1:</a:t>
            </a:r>
            <a:r>
              <a:rPr lang="de-AT" sz="2800" dirty="0" smtClean="0"/>
              <a:t> </a:t>
            </a:r>
            <a:r>
              <a:rPr lang="de-AT" sz="2800" dirty="0"/>
              <a:t>Höchstgrenzen dürfen durch zusätzliche Anrechnungen vor 18 auch nach 18 nicht überschritten </a:t>
            </a:r>
            <a:r>
              <a:rPr lang="de-AT" sz="2800" dirty="0" smtClean="0"/>
              <a:t>werden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u="sng" dirty="0" smtClean="0"/>
              <a:t>Ausnahme 2:</a:t>
            </a:r>
            <a:r>
              <a:rPr lang="de-AT" sz="2800" dirty="0" smtClean="0"/>
              <a:t> Der Überstellungsverlust und die sonstigen Zeiten werden immer gesamthaft neu berechnet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de-AT" sz="2800" u="sng" dirty="0" smtClean="0"/>
              <a:t>Ausnahme 3:</a:t>
            </a:r>
            <a:r>
              <a:rPr lang="de-AT" sz="2800" dirty="0" smtClean="0"/>
              <a:t> Bestimmte Anträge mit Bezug zum Unionsrecht (unterhälftige Zeiten</a:t>
            </a:r>
            <a:r>
              <a:rPr lang="de-AT" sz="2800" smtClean="0"/>
              <a:t>, EU-Freizügigkeit</a:t>
            </a:r>
            <a:r>
              <a:rPr lang="de-AT" sz="2800" dirty="0" smtClean="0"/>
              <a:t>)</a:t>
            </a:r>
            <a:endParaRPr lang="de-AT" sz="2800" dirty="0"/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3589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marL="514350" indent="-514350" algn="l">
              <a:lnSpc>
                <a:spcPts val="4200"/>
              </a:lnSpc>
            </a:pPr>
            <a:r>
              <a:rPr lang="de-AT" sz="3200" dirty="0" smtClean="0"/>
              <a:t>V. Vergleichsstichtag – In der Praxis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de-AT" sz="2400" dirty="0" smtClean="0"/>
              <a:t>Erfassung der zur Gänze auf den Vorrückungsstichtag angerechneten Zeiten</a:t>
            </a:r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de-AT" sz="2400" dirty="0" smtClean="0"/>
              <a:t>Ergänzung um Zeiten vor 18 bzw. Teile vor 18</a:t>
            </a:r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de-AT" sz="2400" dirty="0" smtClean="0"/>
              <a:t>Sicherstellung, dass durch zusätzliche Anrechnungen keine Höchstgrenzen überschritten werden (Studiendauer!)</a:t>
            </a:r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de-AT" sz="2400" dirty="0" smtClean="0"/>
              <a:t>Neuberechnung sonstige Zeiten &amp; Überstellungsverlust</a:t>
            </a:r>
          </a:p>
          <a:p>
            <a:pPr marL="514350" indent="-514350">
              <a:lnSpc>
                <a:spcPts val="4200"/>
              </a:lnSpc>
              <a:buFont typeface="+mj-lt"/>
              <a:buAutoNum type="arabicPeriod"/>
            </a:pPr>
            <a:r>
              <a:rPr lang="de-AT" sz="2400" dirty="0" smtClean="0"/>
              <a:t>Vergleichsstichtag = Tag der Anstellung - Vordienstzeiten</a:t>
            </a:r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AT" sz="2400" dirty="0"/>
          </a:p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8670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de-DE" sz="3200" dirty="0" smtClean="0"/>
              <a:t>II. Wer ist betroffen?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de-AT" b="1" dirty="0" smtClean="0"/>
              <a:t>§ 169f GehG und § 94b VBG:</a:t>
            </a:r>
          </a:p>
          <a:p>
            <a:pPr>
              <a:lnSpc>
                <a:spcPts val="4200"/>
              </a:lnSpc>
            </a:pPr>
            <a:endParaRPr lang="de-AT" dirty="0" smtClean="0"/>
          </a:p>
          <a:p>
            <a:pPr marL="514350" indent="-514350">
              <a:lnSpc>
                <a:spcPts val="4200"/>
              </a:lnSpc>
              <a:buFont typeface="+mj-lt"/>
              <a:buAutoNum type="arabicParenBoth"/>
            </a:pPr>
            <a:r>
              <a:rPr lang="de-AT" sz="2800" dirty="0" smtClean="0"/>
              <a:t>Amtswegige Neueinstufung </a:t>
            </a:r>
          </a:p>
          <a:p>
            <a:pPr marL="514350" indent="-514350">
              <a:lnSpc>
                <a:spcPts val="4200"/>
              </a:lnSpc>
              <a:buFont typeface="+mj-lt"/>
              <a:buAutoNum type="arabicParenBoth"/>
            </a:pPr>
            <a:r>
              <a:rPr lang="de-AT" sz="2800" dirty="0" smtClean="0"/>
              <a:t>Neueinstufung auf Antrag </a:t>
            </a:r>
          </a:p>
          <a:p>
            <a:pPr marL="514350" indent="-514350">
              <a:lnSpc>
                <a:spcPts val="4200"/>
              </a:lnSpc>
              <a:buFont typeface="+mj-lt"/>
              <a:buAutoNum type="arabicParenBoth"/>
            </a:pPr>
            <a:r>
              <a:rPr lang="de-AT" sz="2800" dirty="0" smtClean="0"/>
              <a:t>Neueinstufung in bereits anhängigen Verfahren</a:t>
            </a:r>
          </a:p>
          <a:p>
            <a:pPr marL="457200" indent="-457200">
              <a:lnSpc>
                <a:spcPts val="4200"/>
              </a:lnSpc>
              <a:buAutoNum type="arabicParenBoth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5067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de-DE" sz="3200" dirty="0" smtClean="0"/>
              <a:t>II. Wer ist betroffen? – amtswegige Neueinstufung 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/>
              <a:t>Am 30. August 2010 bereits </a:t>
            </a:r>
            <a:r>
              <a:rPr lang="de-DE" sz="2300" dirty="0" smtClean="0"/>
              <a:t>im Dienststand oder </a:t>
            </a:r>
            <a:r>
              <a:rPr lang="de-DE" sz="2300" dirty="0"/>
              <a:t>VB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/>
              <a:t>Am 8. Juli 2019 </a:t>
            </a:r>
            <a:r>
              <a:rPr lang="de-DE" sz="2300" u="sng" dirty="0" smtClean="0"/>
              <a:t>noch</a:t>
            </a:r>
            <a:r>
              <a:rPr lang="de-DE" sz="2300" dirty="0" smtClean="0"/>
              <a:t> Dienststand oder VB (durchgängig im DV)</a:t>
            </a:r>
            <a:endParaRPr lang="de-DE" sz="23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 smtClean="0"/>
              <a:t>Mit Bundesbesoldungsreform </a:t>
            </a:r>
            <a:r>
              <a:rPr lang="de-DE" sz="2300" dirty="0"/>
              <a:t>2015 ins BDA-System übergeleitet </a:t>
            </a:r>
          </a:p>
          <a:p>
            <a:pPr lvl="2" algn="l"/>
            <a:r>
              <a:rPr lang="de-DE" sz="2000" dirty="0"/>
              <a:t>(nicht: Dienstklassen IV bis IX, bestimmte SV…)</a:t>
            </a:r>
          </a:p>
          <a:p>
            <a:pPr marL="342900" indent="-457200">
              <a:buFont typeface="Arial" panose="020B0604020202020204" pitchFamily="34" charset="0"/>
              <a:buChar char="•"/>
            </a:pPr>
            <a:r>
              <a:rPr lang="de-DE" sz="2300" dirty="0"/>
              <a:t>Erster Vorrückungsstichtag </a:t>
            </a:r>
            <a:r>
              <a:rPr lang="de-DE" sz="2300" dirty="0" smtClean="0"/>
              <a:t>ab dem </a:t>
            </a:r>
            <a:r>
              <a:rPr lang="de-DE" sz="2300" dirty="0"/>
              <a:t>18. Geburtstag gerechnet</a:t>
            </a:r>
          </a:p>
          <a:p>
            <a:pPr lvl="2" algn="l"/>
            <a:r>
              <a:rPr lang="de-DE" sz="2000" dirty="0"/>
              <a:t>(nicht: bestimmte Übergangsfälle zur Vordienstzeiten-Reform 2010)</a:t>
            </a:r>
          </a:p>
          <a:p>
            <a:pPr marL="342900" indent="-457200">
              <a:buFont typeface="Arial" panose="020B0604020202020204" pitchFamily="34" charset="0"/>
              <a:buChar char="•"/>
            </a:pPr>
            <a:r>
              <a:rPr lang="de-DE" sz="2300" dirty="0"/>
              <a:t>Keine Klaglosstellung durch die Gerichte</a:t>
            </a:r>
          </a:p>
          <a:p>
            <a:pPr lvl="2" algn="l"/>
            <a:r>
              <a:rPr lang="de-DE" sz="2000" dirty="0"/>
              <a:t>(keine Anrechnung von drei Jahren bei voller Vorrückung – Einzelfälle</a:t>
            </a:r>
            <a:r>
              <a:rPr lang="de-DE" sz="2000" dirty="0" smtClean="0"/>
              <a:t>)</a:t>
            </a:r>
          </a:p>
          <a:p>
            <a:pPr marL="342900" indent="-457200">
              <a:buFont typeface="Arial" panose="020B0604020202020204" pitchFamily="34" charset="0"/>
              <a:buChar char="•"/>
            </a:pPr>
            <a:r>
              <a:rPr lang="de-DE" sz="2300" u="sng" dirty="0" smtClean="0"/>
              <a:t>Nicht</a:t>
            </a:r>
            <a:r>
              <a:rPr lang="de-DE" sz="2300" dirty="0" smtClean="0"/>
              <a:t> durch die Dienstbehörde: Gerichtsanhängige Fälle (Abs. 3)</a:t>
            </a: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379277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de-DE" sz="3200" dirty="0" smtClean="0"/>
              <a:t>II. Wer ist betroffen? – Neueinstufung auf Antrag (i)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r>
              <a:rPr lang="de-DE" sz="2300" b="1" dirty="0" smtClean="0"/>
              <a:t>Voraussetzungen für Antragsberechtigung: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 smtClean="0"/>
              <a:t>Am </a:t>
            </a:r>
            <a:r>
              <a:rPr lang="de-DE" sz="2300" dirty="0"/>
              <a:t>30. August 2010 bereits </a:t>
            </a:r>
            <a:r>
              <a:rPr lang="de-DE" sz="2300" dirty="0" smtClean="0"/>
              <a:t>im Dienststand oder VB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/>
              <a:t>Am 8. Juli 2019 </a:t>
            </a:r>
            <a:r>
              <a:rPr lang="de-DE" sz="2300" u="sng" dirty="0" smtClean="0"/>
              <a:t>nicht mehr</a:t>
            </a:r>
            <a:r>
              <a:rPr lang="de-DE" sz="2300" dirty="0" smtClean="0"/>
              <a:t> </a:t>
            </a:r>
            <a:r>
              <a:rPr lang="de-DE" sz="2300" smtClean="0"/>
              <a:t>im Dienststand oder </a:t>
            </a:r>
            <a:r>
              <a:rPr lang="de-DE" sz="2300" dirty="0" smtClean="0"/>
              <a:t>VB</a:t>
            </a:r>
            <a:endParaRPr lang="de-DE" sz="23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 smtClean="0"/>
              <a:t>Mit Bundesbesoldungsreform </a:t>
            </a:r>
            <a:r>
              <a:rPr lang="de-DE" sz="2300" dirty="0"/>
              <a:t>2015 ins BDA-System übergeleitet </a:t>
            </a:r>
            <a:endParaRPr lang="de-DE" sz="23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 smtClean="0"/>
              <a:t>Erster </a:t>
            </a:r>
            <a:r>
              <a:rPr lang="de-DE" sz="2300" dirty="0"/>
              <a:t>Vorrückungsstichtag ab </a:t>
            </a:r>
            <a:r>
              <a:rPr lang="de-DE" sz="2300" dirty="0" smtClean="0"/>
              <a:t>dem 18</a:t>
            </a:r>
            <a:r>
              <a:rPr lang="de-DE" sz="2300" dirty="0"/>
              <a:t>. Geburtstag gerechnet</a:t>
            </a:r>
          </a:p>
          <a:p>
            <a:pPr marL="342900" indent="-457200">
              <a:buFont typeface="Arial" panose="020B0604020202020204" pitchFamily="34" charset="0"/>
              <a:buChar char="•"/>
            </a:pPr>
            <a:r>
              <a:rPr lang="de-DE" sz="2300" dirty="0" smtClean="0"/>
              <a:t>Keine </a:t>
            </a:r>
            <a:r>
              <a:rPr lang="de-DE" sz="2300" dirty="0"/>
              <a:t>Klaglosstellung durch die Gerichte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 smtClean="0"/>
              <a:t>Anspruch auf Aktivbezüge in den drei Jahren vor Antragsdatum (noch nicht verjährte Ansprüche auf Aktivbezüge)</a:t>
            </a: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319505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de-DE" sz="3200" dirty="0" smtClean="0"/>
              <a:t>II. Wer ist betroffen? – Neueinstufung auf Antrag (ii)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8" y="2204865"/>
            <a:ext cx="8352481" cy="424847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 smtClean="0"/>
              <a:t>Antragsberechtigt sind bei verstorbenen Beamtinnen und Beamten auch die versorgungsberechtigten Hinterbliebenen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 smtClean="0"/>
              <a:t>Zuständigkeit: derzeit oberste Dienstbehörde / Personalstelle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 smtClean="0"/>
              <a:t>Beabsichtigte Neuregelung mit nächster Dienstrechts-Novelle: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Letzte Dienstbehörde des Aktivstands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Wenn Dienstbehörde aufgelassen, dann Nachfolgebehörde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Entscheidungsfrist läuft neu</a:t>
            </a:r>
          </a:p>
        </p:txBody>
      </p:sp>
    </p:spTree>
    <p:extLst>
      <p:ext uri="{BB962C8B-B14F-4D97-AF65-F5344CB8AC3E}">
        <p14:creationId xmlns:p14="http://schemas.microsoft.com/office/powerpoint/2010/main" val="183061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ublik-AT-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>
    <f:field ref="objname" par="" text="20190718 Infoveranstaltung VDZ" edit="true"/>
    <f:field ref="objsubject" par="" text="" edit="true"/>
    <f:field ref="objcreatedby" par="" text="Treitinger, Manuel, Mag., MA"/>
    <f:field ref="objcreatedat" par="" date="2019-08-12T06:48:10" text="12.08.2019 06:48:10"/>
    <f:field ref="objchangedby" par="" text="Treitinger, Manuel, Mag., MA"/>
    <f:field ref="objmodifiedat" par="" date="2019-08-12T06:50:05" text="12.08.2019 06:50:05"/>
    <f:field ref="doc_FSCFOLIO_1_1001_FieldDocumentNumber" par="" text=""/>
    <f:field ref="doc_FSCFOLIO_1_1001_FieldSubject" par="" text="" edit="true"/>
    <f:field ref="FSCFOLIO_1_1001_FieldCurrentUser" par="" text="Mag. Martin Sauseng"/>
    <f:field ref="CCAPRECONFIG_15_1001_Objektname" par="" text="20190718 Infoveranstaltung VDZ" edit="true"/>
    <f:field ref="CCAPRECONFIG_15_1001_Objektname" par="" text="20190718 Infoveranstaltung VDZ" edit="true"/>
    <f:field ref="EIBPRECONFIG_1_1001_FieldEIBAttachments" par="" text=""/>
    <f:field ref="EIBPRECONFIG_1_1001_FieldEIBNextFiles" par="" text=""/>
    <f:field ref="EIBPRECONFIG_1_1001_FieldEIBPreviousFiles" par="" text=""/>
    <f:field ref="EIBPRECONFIG_1_1001_FieldEIBRelatedFiles" par="" text=""/>
    <f:field ref="EIBPRECONFIG_1_1001_FieldEIBCompletedOrdinals" par="" text=""/>
    <f:field ref="EIBPRECONFIG_1_1001_FieldEIBOUAddr" par="" text=""/>
    <f:field ref="EIBPRECONFIG_1_1001_FieldEIBRecipients" par="" text=""/>
    <f:field ref="EIBPRECONFIG_1_1001_FieldEIBSignatures" par="" text=""/>
    <f:field ref="EIBPRECONFIG_1_1001_FieldCCAAddrAbschriftsbemerkung" par="" text=""/>
    <f:field ref="EIBPRECONFIG_1_1001_FieldCCAAddrAdresse" par="" text=""/>
    <f:field ref="EIBPRECONFIG_1_1001_FieldCCAAddrPostalischeAdresse" par="" text=""/>
    <f:field ref="EIBPRECONFIG_1_1001_FieldCCAIncomingSubject" par="" text=""/>
    <f:field ref="EIBPRECONFIG_1_1001_FieldCCAPersonalSubjAddress" par="" text=""/>
    <f:field ref="EIBPRECONFIG_1_1001_FieldCCASubfileSubject" par="" text=""/>
    <f:field ref="EIBPRECONFIG_1_1001_FieldCCASubject" par="" text=""/>
    <f:field ref="EIBVFGH_15_1700_FieldPartPlaintiffList" par="" text=""/>
    <f:field ref="EIBVFGH_15_1700_FieldGoesOutToList" par="" text=""/>
  </f:record>
  <f:display par="" text="Allgemein">
    <f:field ref="objname" text="Name"/>
    <f:field ref="objsubject" text="Anmerkungen"/>
    <f:field ref="objcreatedby" text="Erzeugt von"/>
    <f:field ref="objcreatedat" text="Erzeugt am/um"/>
    <f:field ref="objchangedby" text="Letzte Änderung von"/>
    <f:field ref="objmodifiedat" text="Letzte Änderung am/um"/>
    <f:field ref="FSCFOLIO_1_1001_FieldCurrentUser" text="Aktueller Benutzer"/>
    <f:field ref="CCAPRECONFIG_15_1001_Objektname" text="Objektname"/>
    <f:field ref="EIBPRECONFIG_1_1001_FieldEIBAttachments" text="Beilagen"/>
    <f:field ref="EIBPRECONFIG_1_1001_FieldEIBNextFiles" text="Nachzahlen"/>
    <f:field ref="EIBPRECONFIG_1_1001_FieldEIBPreviousFiles" text="Vorzahlen"/>
    <f:field ref="EIBPRECONFIG_1_1001_FieldEIBRelatedFiles" text="Bezugszahlen"/>
    <f:field ref="EIBPRECONFIG_1_1001_FieldEIBCompletedOrdinals" text="Miterledigte Akten"/>
    <f:field ref="EIBPRECONFIG_1_1001_FieldEIBOUAddr" text="Adresse der OE"/>
    <f:field ref="EIBPRECONFIG_1_1001_FieldEIBRecipients" text="Empfänger"/>
    <f:field ref="EIBPRECONFIG_1_1001_FieldEIBSignatures" text="Unterschriften"/>
    <f:field ref="EIBPRECONFIG_1_1001_FieldCCAAddrAbschriftsbemerkung" text="Abschriftsbemerkung"/>
    <f:field ref="EIBPRECONFIG_1_1001_FieldCCAAddrAdresse" text="Adresse"/>
    <f:field ref="EIBPRECONFIG_1_1001_FieldCCAAddrPostalischeAdresse" text="PostalischeAdresse"/>
    <f:field ref="EIBPRECONFIG_1_1001_FieldCCAIncomingSubject" text="EST-Betreff"/>
    <f:field ref="EIBPRECONFIG_1_1001_FieldCCAPersonalSubjAddress" text="Adresse (Namenszahl)"/>
    <f:field ref="EIBPRECONFIG_1_1001_FieldCCASubfileSubject" text="Betreff des Geschäftsstücks"/>
    <f:field ref="EIBPRECONFIG_1_1001_FieldCCASubject" text="Gegenstand"/>
    <f:field ref="EIBVFGH_15_1700_FieldPartPlaintiffList" text="Liste der Antragsteller"/>
    <f:field ref="EIBVFGH_15_1700_FieldGoesOutToList" text="Ergeht an Liste"/>
  </f:display>
  <f:display par="" text="Serienbrief">
    <f:field ref="doc_FSCFOLIO_1_1001_FieldDocumentNumber" text="Dokument Nummer"/>
    <f:field ref="doc_FSCFOLIO_1_1001_FieldSubject" text="Betreff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2823</Words>
  <Application>Microsoft Office PowerPoint</Application>
  <PresentationFormat>Bildschirmpräsentation (4:3)</PresentationFormat>
  <Paragraphs>476</Paragraphs>
  <Slides>51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51</vt:i4>
      </vt:variant>
    </vt:vector>
  </HeadingPairs>
  <TitlesOfParts>
    <vt:vector size="57" baseType="lpstr">
      <vt:lpstr>Arial</vt:lpstr>
      <vt:lpstr>Calibri</vt:lpstr>
      <vt:lpstr>Corbel</vt:lpstr>
      <vt:lpstr>Wingdings</vt:lpstr>
      <vt:lpstr>Republik-AT-4x3</vt:lpstr>
      <vt:lpstr>Larissa</vt:lpstr>
      <vt:lpstr>PowerPoint-Präsentation</vt:lpstr>
      <vt:lpstr>Übersicht</vt:lpstr>
      <vt:lpstr>I. Das Regelwerk - Überblick</vt:lpstr>
      <vt:lpstr>I. Das Regelwerk – die Besoldungsreform 2015</vt:lpstr>
      <vt:lpstr>I. Das Regelwerk – Novelle 2019</vt:lpstr>
      <vt:lpstr>II. Wer ist betroffen?</vt:lpstr>
      <vt:lpstr>II. Wer ist betroffen? – amtswegige Neueinstufung </vt:lpstr>
      <vt:lpstr>II. Wer ist betroffen? – Neueinstufung auf Antrag (i)</vt:lpstr>
      <vt:lpstr>II. Wer ist betroffen? – Neueinstufung auf Antrag (ii)</vt:lpstr>
      <vt:lpstr>II. Wer ist betroffen? – anhängige Verfahren (i)</vt:lpstr>
      <vt:lpstr>II. Wer ist betroffen? – anhängige Verfahren (ii)</vt:lpstr>
      <vt:lpstr>III. Was wird ermittelt und festgestellt?</vt:lpstr>
      <vt:lpstr>II. Ermittlung – Regelfall (i) </vt:lpstr>
      <vt:lpstr>III. Ermittlung – Regelfall (ii)</vt:lpstr>
      <vt:lpstr>III. Ermittlung – Regelfall (iii)</vt:lpstr>
      <vt:lpstr>III. Ermittlung – Regelfall (iv)</vt:lpstr>
      <vt:lpstr>III. Ermittlung – Sonderfall</vt:lpstr>
      <vt:lpstr>III. Ermittlung – Verfahren</vt:lpstr>
      <vt:lpstr>IV. Rückwirkende Aufrollung der Bezüge (i)</vt:lpstr>
      <vt:lpstr>IV. Rückwirkende Aufrollung der Bezüge (ii)</vt:lpstr>
      <vt:lpstr>IV. Rückwirkende Aufrollung der Bezüge (iii)</vt:lpstr>
      <vt:lpstr>V. Der Vergleichsstichtag </vt:lpstr>
      <vt:lpstr>V. Vergleichsstichtag – Ermittlung (i) </vt:lpstr>
      <vt:lpstr>V. Vergleichsstichtag – Ermittlung (ii) </vt:lpstr>
      <vt:lpstr>V. Vergleichsstichtag – Voranzustellende Zeiten (i)</vt:lpstr>
      <vt:lpstr>V. Vergleichsstichtag – Voranzustellende Zeiten (ii)</vt:lpstr>
      <vt:lpstr>V. Vergleichsstichtag – Voranzustellende Zeiten (iii)</vt:lpstr>
      <vt:lpstr>V. Vergleichsstichtag – Voranzustellende Zeiten (iv)</vt:lpstr>
      <vt:lpstr>V. Vergleichsstichtag – Voranzustellende Zeiten (v)</vt:lpstr>
      <vt:lpstr>V. Vergleichsstichtag – Vollanrechenbare Zeiten (i)</vt:lpstr>
      <vt:lpstr>V. Vergleichsstichtag – Vollanrechenbare Zeiten (ii)</vt:lpstr>
      <vt:lpstr>V. Vergleichsstichtag – Vollanrechenbare Zeiten (iii)</vt:lpstr>
      <vt:lpstr>V. Vergleichsstichtag – Schulzeiten (i)</vt:lpstr>
      <vt:lpstr>V. Vergleichsstichtag – Schulzeiten (ii)</vt:lpstr>
      <vt:lpstr>V. Vergleichsstichtag – Schulzeiten (iii)</vt:lpstr>
      <vt:lpstr>V. Vergleichsstichtag – Schulzeiten (iv)</vt:lpstr>
      <vt:lpstr>V. Vergleichsstichtag – Schulzeiten (v)</vt:lpstr>
      <vt:lpstr>V. Vergleichsstichtag – Schulzeiten (vi)</vt:lpstr>
      <vt:lpstr>V. Vergleichsstichtag – Lehrzeiten</vt:lpstr>
      <vt:lpstr>V. Vergleichsstichtag – Sonstige Zeiten (i)</vt:lpstr>
      <vt:lpstr>V. Vergleichsstichtag – Sonstige Zeiten (ii)</vt:lpstr>
      <vt:lpstr>V. Vergleichsstichtag – Sonstige Zeiten (iii)</vt:lpstr>
      <vt:lpstr>V. Vergleichsstichtag – Sonstige Zeiten (iv)</vt:lpstr>
      <vt:lpstr>V. Vergleichsstichtag – Sonstige Zeiten (v)</vt:lpstr>
      <vt:lpstr>V. Vergleichsstichtag – Voranzustellende Zeiten (vi)</vt:lpstr>
      <vt:lpstr>V. Vergleichsstichtag – Sonstige Zeiten (vii)</vt:lpstr>
      <vt:lpstr>V. Vergleichsstichtag – Vergleich (i)</vt:lpstr>
      <vt:lpstr>V. Vergleichsstichtag – Vergleich (ii)</vt:lpstr>
      <vt:lpstr>V. Vergleichsstichtag – Entschiedene Sache (i) </vt:lpstr>
      <vt:lpstr>V. Vergleichsstichtag – Entschiedene Sache (ii) </vt:lpstr>
      <vt:lpstr>V. Vergleichsstichtag – In der Praxis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MUTSCHMANN-SANCHEZ, Marlene</dc:creator>
  <cp:lastModifiedBy>Tomann, Victoria</cp:lastModifiedBy>
  <cp:revision>280</cp:revision>
  <cp:lastPrinted>2019-11-26T12:59:18Z</cp:lastPrinted>
  <dcterms:created xsi:type="dcterms:W3CDTF">2013-07-10T07:16:02Z</dcterms:created>
  <dcterms:modified xsi:type="dcterms:W3CDTF">2023-02-13T09:58:08Z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EIBPRECONFIG@1.1001:EIBInternalApprovedAt">
    <vt:lpwstr/>
  </property>
  <property fmtid="{D5CDD505-2E9C-101B-9397-08002B2CF9AE}" pid="3" name="FSC#EIBPRECONFIG@1.1001:EIBInternalApprovedBy">
    <vt:lpwstr/>
  </property>
  <property fmtid="{D5CDD505-2E9C-101B-9397-08002B2CF9AE}" pid="4" name="FSC#EIBPRECONFIG@1.1001:EIBInternalApprovedByPostTitle">
    <vt:lpwstr/>
  </property>
  <property fmtid="{D5CDD505-2E9C-101B-9397-08002B2CF9AE}" pid="5" name="FSC#EIBPRECONFIG@1.1001:EIBSettlementApprovedBy">
    <vt:lpwstr/>
  </property>
  <property fmtid="{D5CDD505-2E9C-101B-9397-08002B2CF9AE}" pid="6" name="FSC#EIBPRECONFIG@1.1001:EIBSettlementApprovedByPostTitle">
    <vt:lpwstr/>
  </property>
  <property fmtid="{D5CDD505-2E9C-101B-9397-08002B2CF9AE}" pid="7" name="FSC#EIBPRECONFIG@1.1001:EIBApprovedAt">
    <vt:lpwstr/>
  </property>
  <property fmtid="{D5CDD505-2E9C-101B-9397-08002B2CF9AE}" pid="8" name="FSC#EIBPRECONFIG@1.1001:EIBApprovedBy">
    <vt:lpwstr/>
  </property>
  <property fmtid="{D5CDD505-2E9C-101B-9397-08002B2CF9AE}" pid="9" name="FSC#EIBPRECONFIG@1.1001:EIBApprovedBySubst">
    <vt:lpwstr/>
  </property>
  <property fmtid="{D5CDD505-2E9C-101B-9397-08002B2CF9AE}" pid="10" name="FSC#EIBPRECONFIG@1.1001:EIBApprovedByTitle">
    <vt:lpwstr/>
  </property>
  <property fmtid="{D5CDD505-2E9C-101B-9397-08002B2CF9AE}" pid="11" name="FSC#EIBPRECONFIG@1.1001:EIBApprovedByPostTitle">
    <vt:lpwstr/>
  </property>
  <property fmtid="{D5CDD505-2E9C-101B-9397-08002B2CF9AE}" pid="12" name="FSC#EIBPRECONFIG@1.1001:EIBDepartment">
    <vt:lpwstr>BKA - III (Öffentlicher Dienst und Verwaltungsinnovation)</vt:lpwstr>
  </property>
  <property fmtid="{D5CDD505-2E9C-101B-9397-08002B2CF9AE}" pid="13" name="FSC#EIBPRECONFIG@1.1001:EIBDispatchedBy">
    <vt:lpwstr/>
  </property>
  <property fmtid="{D5CDD505-2E9C-101B-9397-08002B2CF9AE}" pid="14" name="FSC#EIBPRECONFIG@1.1001:EIBDispatchedByPostTitle">
    <vt:lpwstr/>
  </property>
  <property fmtid="{D5CDD505-2E9C-101B-9397-08002B2CF9AE}" pid="15" name="FSC#EIBPRECONFIG@1.1001:ExtRefInc">
    <vt:lpwstr/>
  </property>
  <property fmtid="{D5CDD505-2E9C-101B-9397-08002B2CF9AE}" pid="16" name="FSC#EIBPRECONFIG@1.1001:IncomingAddrdate">
    <vt:lpwstr/>
  </property>
  <property fmtid="{D5CDD505-2E9C-101B-9397-08002B2CF9AE}" pid="17" name="FSC#EIBPRECONFIG@1.1001:IncomingDelivery">
    <vt:lpwstr/>
  </property>
  <property fmtid="{D5CDD505-2E9C-101B-9397-08002B2CF9AE}" pid="18" name="FSC#EIBPRECONFIG@1.1001:OwnerEmail">
    <vt:lpwstr>Doris.POPP@bka.gv.at</vt:lpwstr>
  </property>
  <property fmtid="{D5CDD505-2E9C-101B-9397-08002B2CF9AE}" pid="19" name="FSC#EIBPRECONFIG@1.1001:OUEmail">
    <vt:lpwstr>sliii@bka.gv.at</vt:lpwstr>
  </property>
  <property fmtid="{D5CDD505-2E9C-101B-9397-08002B2CF9AE}" pid="20" name="FSC#EIBPRECONFIG@1.1001:OwnerGender">
    <vt:lpwstr>Weiblich</vt:lpwstr>
  </property>
  <property fmtid="{D5CDD505-2E9C-101B-9397-08002B2CF9AE}" pid="21" name="FSC#EIBPRECONFIG@1.1001:Priority">
    <vt:lpwstr>Nein</vt:lpwstr>
  </property>
  <property fmtid="{D5CDD505-2E9C-101B-9397-08002B2CF9AE}" pid="22" name="FSC#EIBPRECONFIG@1.1001:PreviousFiles">
    <vt:lpwstr/>
  </property>
  <property fmtid="{D5CDD505-2E9C-101B-9397-08002B2CF9AE}" pid="23" name="FSC#EIBPRECONFIG@1.1001:NextFiles">
    <vt:lpwstr/>
  </property>
  <property fmtid="{D5CDD505-2E9C-101B-9397-08002B2CF9AE}" pid="24" name="FSC#EIBPRECONFIG@1.1001:RelatedFiles">
    <vt:lpwstr/>
  </property>
  <property fmtid="{D5CDD505-2E9C-101B-9397-08002B2CF9AE}" pid="25" name="FSC#EIBPRECONFIG@1.1001:CompletedOrdinals">
    <vt:lpwstr/>
  </property>
  <property fmtid="{D5CDD505-2E9C-101B-9397-08002B2CF9AE}" pid="26" name="FSC#EIBPRECONFIG@1.1001:NrAttachments">
    <vt:lpwstr/>
  </property>
  <property fmtid="{D5CDD505-2E9C-101B-9397-08002B2CF9AE}" pid="27" name="FSC#EIBPRECONFIG@1.1001:Attachments">
    <vt:lpwstr/>
  </property>
  <property fmtid="{D5CDD505-2E9C-101B-9397-08002B2CF9AE}" pid="28" name="FSC#EIBPRECONFIG@1.1001:SubjectArea">
    <vt:lpwstr/>
  </property>
  <property fmtid="{D5CDD505-2E9C-101B-9397-08002B2CF9AE}" pid="29" name="FSC#EIBPRECONFIG@1.1001:Recipients">
    <vt:lpwstr/>
  </property>
  <property fmtid="{D5CDD505-2E9C-101B-9397-08002B2CF9AE}" pid="30" name="FSC#EIBPRECONFIG@1.1001:Classified">
    <vt:lpwstr/>
  </property>
  <property fmtid="{D5CDD505-2E9C-101B-9397-08002B2CF9AE}" pid="31" name="FSC#EIBPRECONFIG@1.1001:Deadline">
    <vt:lpwstr/>
  </property>
  <property fmtid="{D5CDD505-2E9C-101B-9397-08002B2CF9AE}" pid="32" name="FSC#EIBPRECONFIG@1.1001:SettlementSubj">
    <vt:lpwstr/>
  </property>
  <property fmtid="{D5CDD505-2E9C-101B-9397-08002B2CF9AE}" pid="33" name="FSC#EIBPRECONFIG@1.1001:OUAddr">
    <vt:lpwstr>Ballhausplatz 2, 1010 Wien</vt:lpwstr>
  </property>
  <property fmtid="{D5CDD505-2E9C-101B-9397-08002B2CF9AE}" pid="34" name="FSC#EIBPRECONFIG@1.1001:OUDescr">
    <vt:lpwstr/>
  </property>
  <property fmtid="{D5CDD505-2E9C-101B-9397-08002B2CF9AE}" pid="35" name="FSC#EIBPRECONFIG@1.1001:Signatures">
    <vt:lpwstr/>
  </property>
  <property fmtid="{D5CDD505-2E9C-101B-9397-08002B2CF9AE}" pid="36" name="FSC#EIBPRECONFIG@1.1001:currentuser">
    <vt:lpwstr>COO.3000.100.1.514236</vt:lpwstr>
  </property>
  <property fmtid="{D5CDD505-2E9C-101B-9397-08002B2CF9AE}" pid="37" name="FSC#EIBPRECONFIG@1.1001:currentuserrolegroup">
    <vt:lpwstr>COO.3000.100.1.2734</vt:lpwstr>
  </property>
  <property fmtid="{D5CDD505-2E9C-101B-9397-08002B2CF9AE}" pid="38" name="FSC#EIBPRECONFIG@1.1001:currentuserroleposition">
    <vt:lpwstr>COO.1.1001.1.4328</vt:lpwstr>
  </property>
  <property fmtid="{D5CDD505-2E9C-101B-9397-08002B2CF9AE}" pid="39" name="FSC#EIBPRECONFIG@1.1001:currentuserroot">
    <vt:lpwstr>COO.3000.101.27.834888</vt:lpwstr>
  </property>
  <property fmtid="{D5CDD505-2E9C-101B-9397-08002B2CF9AE}" pid="40" name="FSC#EIBPRECONFIG@1.1001:toplevelobject">
    <vt:lpwstr/>
  </property>
  <property fmtid="{D5CDD505-2E9C-101B-9397-08002B2CF9AE}" pid="41" name="FSC#EIBPRECONFIG@1.1001:objchangedby">
    <vt:lpwstr>MMag. Doris POPP</vt:lpwstr>
  </property>
  <property fmtid="{D5CDD505-2E9C-101B-9397-08002B2CF9AE}" pid="42" name="FSC#EIBPRECONFIG@1.1001:objchangedbyPostTitle">
    <vt:lpwstr/>
  </property>
  <property fmtid="{D5CDD505-2E9C-101B-9397-08002B2CF9AE}" pid="43" name="FSC#EIBPRECONFIG@1.1001:objchangedat">
    <vt:lpwstr>30.06.2017</vt:lpwstr>
  </property>
  <property fmtid="{D5CDD505-2E9C-101B-9397-08002B2CF9AE}" pid="44" name="FSC#EIBPRECONFIG@1.1001:objname">
    <vt:lpwstr>Präsentation</vt:lpwstr>
  </property>
  <property fmtid="{D5CDD505-2E9C-101B-9397-08002B2CF9AE}" pid="45" name="FSC#EIBPRECONFIG@1.1001:EIBProcessResponsiblePhone">
    <vt:lpwstr/>
  </property>
  <property fmtid="{D5CDD505-2E9C-101B-9397-08002B2CF9AE}" pid="46" name="FSC#EIBPRECONFIG@1.1001:EIBProcessResponsibleMail">
    <vt:lpwstr/>
  </property>
  <property fmtid="{D5CDD505-2E9C-101B-9397-08002B2CF9AE}" pid="47" name="FSC#EIBPRECONFIG@1.1001:EIBProcessResponsibleFax">
    <vt:lpwstr/>
  </property>
  <property fmtid="{D5CDD505-2E9C-101B-9397-08002B2CF9AE}" pid="48" name="FSC#EIBPRECONFIG@1.1001:EIBProcessResponsiblePostTitle">
    <vt:lpwstr/>
  </property>
  <property fmtid="{D5CDD505-2E9C-101B-9397-08002B2CF9AE}" pid="49" name="FSC#EIBPRECONFIG@1.1001:EIBProcessResponsible">
    <vt:lpwstr/>
  </property>
  <property fmtid="{D5CDD505-2E9C-101B-9397-08002B2CF9AE}" pid="50" name="FSC#EIBPRECONFIG@1.1001:OwnerPostTitle">
    <vt:lpwstr/>
  </property>
  <property fmtid="{D5CDD505-2E9C-101B-9397-08002B2CF9AE}" pid="51" name="FSC#COOELAK@1.1001:Subject">
    <vt:lpwstr/>
  </property>
  <property fmtid="{D5CDD505-2E9C-101B-9397-08002B2CF9AE}" pid="52" name="FSC#COOELAK@1.1001:FileReference">
    <vt:lpwstr/>
  </property>
  <property fmtid="{D5CDD505-2E9C-101B-9397-08002B2CF9AE}" pid="53" name="FSC#COOELAK@1.1001:FileRefYear">
    <vt:lpwstr/>
  </property>
  <property fmtid="{D5CDD505-2E9C-101B-9397-08002B2CF9AE}" pid="54" name="FSC#COOELAK@1.1001:FileRefOrdinal">
    <vt:lpwstr/>
  </property>
  <property fmtid="{D5CDD505-2E9C-101B-9397-08002B2CF9AE}" pid="55" name="FSC#COOELAK@1.1001:FileRefOU">
    <vt:lpwstr/>
  </property>
  <property fmtid="{D5CDD505-2E9C-101B-9397-08002B2CF9AE}" pid="56" name="FSC#COOELAK@1.1001:Organization">
    <vt:lpwstr/>
  </property>
  <property fmtid="{D5CDD505-2E9C-101B-9397-08002B2CF9AE}" pid="57" name="FSC#COOELAK@1.1001:Owner">
    <vt:lpwstr>MMag. Doris POPP</vt:lpwstr>
  </property>
  <property fmtid="{D5CDD505-2E9C-101B-9397-08002B2CF9AE}" pid="58" name="FSC#COOELAK@1.1001:OwnerExtension">
    <vt:lpwstr>207212</vt:lpwstr>
  </property>
  <property fmtid="{D5CDD505-2E9C-101B-9397-08002B2CF9AE}" pid="59" name="FSC#COOELAK@1.1001:OwnerFaxExtension">
    <vt:lpwstr/>
  </property>
  <property fmtid="{D5CDD505-2E9C-101B-9397-08002B2CF9AE}" pid="60" name="FSC#COOELAK@1.1001:DispatchedBy">
    <vt:lpwstr/>
  </property>
  <property fmtid="{D5CDD505-2E9C-101B-9397-08002B2CF9AE}" pid="61" name="FSC#COOELAK@1.1001:DispatchedAt">
    <vt:lpwstr/>
  </property>
  <property fmtid="{D5CDD505-2E9C-101B-9397-08002B2CF9AE}" pid="62" name="FSC#COOELAK@1.1001:ApprovedBy">
    <vt:lpwstr/>
  </property>
  <property fmtid="{D5CDD505-2E9C-101B-9397-08002B2CF9AE}" pid="63" name="FSC#COOELAK@1.1001:ApprovedAt">
    <vt:lpwstr/>
  </property>
  <property fmtid="{D5CDD505-2E9C-101B-9397-08002B2CF9AE}" pid="64" name="FSC#COOELAK@1.1001:Department">
    <vt:lpwstr>BKA - III/7 (HR-Controlling, Personalplan)</vt:lpwstr>
  </property>
  <property fmtid="{D5CDD505-2E9C-101B-9397-08002B2CF9AE}" pid="65" name="FSC#COOELAK@1.1001:CreatedAt">
    <vt:lpwstr>29.06.2017</vt:lpwstr>
  </property>
  <property fmtid="{D5CDD505-2E9C-101B-9397-08002B2CF9AE}" pid="66" name="FSC#COOELAK@1.1001:OU">
    <vt:lpwstr>BKA - III (Öffentlicher Dienst und Verwaltungsinnovation)</vt:lpwstr>
  </property>
  <property fmtid="{D5CDD505-2E9C-101B-9397-08002B2CF9AE}" pid="67" name="FSC#COOELAK@1.1001:Priority">
    <vt:lpwstr> ()</vt:lpwstr>
  </property>
  <property fmtid="{D5CDD505-2E9C-101B-9397-08002B2CF9AE}" pid="68" name="FSC#COOELAK@1.1001:ObjBarCode">
    <vt:lpwstr>*COO.3000.101.24.11284663*</vt:lpwstr>
  </property>
  <property fmtid="{D5CDD505-2E9C-101B-9397-08002B2CF9AE}" pid="69" name="FSC#COOELAK@1.1001:RefBarCode">
    <vt:lpwstr/>
  </property>
  <property fmtid="{D5CDD505-2E9C-101B-9397-08002B2CF9AE}" pid="70" name="FSC#COOELAK@1.1001:FileRefBarCode">
    <vt:lpwstr>**</vt:lpwstr>
  </property>
  <property fmtid="{D5CDD505-2E9C-101B-9397-08002B2CF9AE}" pid="71" name="FSC#COOELAK@1.1001:ExternalRef">
    <vt:lpwstr/>
  </property>
  <property fmtid="{D5CDD505-2E9C-101B-9397-08002B2CF9AE}" pid="72" name="FSC#COOELAK@1.1001:IncomingNumber">
    <vt:lpwstr/>
  </property>
  <property fmtid="{D5CDD505-2E9C-101B-9397-08002B2CF9AE}" pid="73" name="FSC#COOELAK@1.1001:IncomingSubject">
    <vt:lpwstr/>
  </property>
  <property fmtid="{D5CDD505-2E9C-101B-9397-08002B2CF9AE}" pid="74" name="FSC#COOELAK@1.1001:ProcessResponsible">
    <vt:lpwstr/>
  </property>
  <property fmtid="{D5CDD505-2E9C-101B-9397-08002B2CF9AE}" pid="75" name="FSC#COOELAK@1.1001:ProcessResponsiblePhone">
    <vt:lpwstr/>
  </property>
  <property fmtid="{D5CDD505-2E9C-101B-9397-08002B2CF9AE}" pid="76" name="FSC#COOELAK@1.1001:ProcessResponsibleMail">
    <vt:lpwstr/>
  </property>
  <property fmtid="{D5CDD505-2E9C-101B-9397-08002B2CF9AE}" pid="77" name="FSC#COOELAK@1.1001:ProcessResponsibleFax">
    <vt:lpwstr/>
  </property>
  <property fmtid="{D5CDD505-2E9C-101B-9397-08002B2CF9AE}" pid="78" name="FSC#COOELAK@1.1001:ApproverFirstName">
    <vt:lpwstr/>
  </property>
  <property fmtid="{D5CDD505-2E9C-101B-9397-08002B2CF9AE}" pid="79" name="FSC#COOELAK@1.1001:ApproverSurName">
    <vt:lpwstr/>
  </property>
  <property fmtid="{D5CDD505-2E9C-101B-9397-08002B2CF9AE}" pid="80" name="FSC#COOELAK@1.1001:ApproverTitle">
    <vt:lpwstr/>
  </property>
  <property fmtid="{D5CDD505-2E9C-101B-9397-08002B2CF9AE}" pid="81" name="FSC#COOELAK@1.1001:ExternalDate">
    <vt:lpwstr/>
  </property>
  <property fmtid="{D5CDD505-2E9C-101B-9397-08002B2CF9AE}" pid="82" name="FSC#COOELAK@1.1001:SettlementApprovedAt">
    <vt:lpwstr/>
  </property>
  <property fmtid="{D5CDD505-2E9C-101B-9397-08002B2CF9AE}" pid="83" name="FSC#COOELAK@1.1001:BaseNumber">
    <vt:lpwstr/>
  </property>
  <property fmtid="{D5CDD505-2E9C-101B-9397-08002B2CF9AE}" pid="84" name="FSC#COOELAK@1.1001:CurrentUserRolePos">
    <vt:lpwstr>Sachbearbeiter/in</vt:lpwstr>
  </property>
  <property fmtid="{D5CDD505-2E9C-101B-9397-08002B2CF9AE}" pid="85" name="FSC#COOELAK@1.1001:CurrentUserEmail">
    <vt:lpwstr>Doris.POPP@bka.gv.at</vt:lpwstr>
  </property>
  <property fmtid="{D5CDD505-2E9C-101B-9397-08002B2CF9AE}" pid="86" name="FSC#ELAKGOV@1.1001:PersonalSubjGender">
    <vt:lpwstr/>
  </property>
  <property fmtid="{D5CDD505-2E9C-101B-9397-08002B2CF9AE}" pid="87" name="FSC#ELAKGOV@1.1001:PersonalSubjFirstName">
    <vt:lpwstr/>
  </property>
  <property fmtid="{D5CDD505-2E9C-101B-9397-08002B2CF9AE}" pid="88" name="FSC#ELAKGOV@1.1001:PersonalSubjSurName">
    <vt:lpwstr/>
  </property>
  <property fmtid="{D5CDD505-2E9C-101B-9397-08002B2CF9AE}" pid="89" name="FSC#ELAKGOV@1.1001:PersonalSubjSalutation">
    <vt:lpwstr/>
  </property>
  <property fmtid="{D5CDD505-2E9C-101B-9397-08002B2CF9AE}" pid="90" name="FSC#ELAKGOV@1.1001:PersonalSubjAddress">
    <vt:lpwstr/>
  </property>
  <property fmtid="{D5CDD505-2E9C-101B-9397-08002B2CF9AE}" pid="91" name="FSC#ATSTATECFG@1.1001:Office">
    <vt:lpwstr/>
  </property>
  <property fmtid="{D5CDD505-2E9C-101B-9397-08002B2CF9AE}" pid="92" name="FSC#ATSTATECFG@1.1001:Agent">
    <vt:lpwstr/>
  </property>
  <property fmtid="{D5CDD505-2E9C-101B-9397-08002B2CF9AE}" pid="93" name="FSC#ATSTATECFG@1.1001:AgentPhone">
    <vt:lpwstr/>
  </property>
  <property fmtid="{D5CDD505-2E9C-101B-9397-08002B2CF9AE}" pid="94" name="FSC#ATSTATECFG@1.1001:DepartmentFax">
    <vt:lpwstr/>
  </property>
  <property fmtid="{D5CDD505-2E9C-101B-9397-08002B2CF9AE}" pid="95" name="FSC#ATSTATECFG@1.1001:DepartmentEmail">
    <vt:lpwstr/>
  </property>
  <property fmtid="{D5CDD505-2E9C-101B-9397-08002B2CF9AE}" pid="96" name="FSC#ATSTATECFG@1.1001:SubfileDate">
    <vt:lpwstr/>
  </property>
  <property fmtid="{D5CDD505-2E9C-101B-9397-08002B2CF9AE}" pid="97" name="FSC#ATSTATECFG@1.1001:SubfileSubject">
    <vt:lpwstr/>
  </property>
  <property fmtid="{D5CDD505-2E9C-101B-9397-08002B2CF9AE}" pid="98" name="FSC#ATSTATECFG@1.1001:DepartmentZipCode">
    <vt:lpwstr/>
  </property>
  <property fmtid="{D5CDD505-2E9C-101B-9397-08002B2CF9AE}" pid="99" name="FSC#ATSTATECFG@1.1001:DepartmentCountry">
    <vt:lpwstr/>
  </property>
  <property fmtid="{D5CDD505-2E9C-101B-9397-08002B2CF9AE}" pid="100" name="FSC#ATSTATECFG@1.1001:DepartmentCity">
    <vt:lpwstr/>
  </property>
  <property fmtid="{D5CDD505-2E9C-101B-9397-08002B2CF9AE}" pid="101" name="FSC#ATSTATECFG@1.1001:DepartmentStreet">
    <vt:lpwstr/>
  </property>
  <property fmtid="{D5CDD505-2E9C-101B-9397-08002B2CF9AE}" pid="102" name="FSC#ATSTATECFG@1.1001:DepartmentDVR">
    <vt:lpwstr/>
  </property>
  <property fmtid="{D5CDD505-2E9C-101B-9397-08002B2CF9AE}" pid="103" name="FSC#ATSTATECFG@1.1001:DepartmentUID">
    <vt:lpwstr/>
  </property>
  <property fmtid="{D5CDD505-2E9C-101B-9397-08002B2CF9AE}" pid="104" name="FSC#ATSTATECFG@1.1001:SubfileReference">
    <vt:lpwstr/>
  </property>
  <property fmtid="{D5CDD505-2E9C-101B-9397-08002B2CF9AE}" pid="105" name="FSC#ATSTATECFG@1.1001:Clause">
    <vt:lpwstr/>
  </property>
  <property fmtid="{D5CDD505-2E9C-101B-9397-08002B2CF9AE}" pid="106" name="FSC#ATSTATECFG@1.1001:ApprovedSignature">
    <vt:lpwstr/>
  </property>
  <property fmtid="{D5CDD505-2E9C-101B-9397-08002B2CF9AE}" pid="107" name="FSC#ATSTATECFG@1.1001:BankAccount">
    <vt:lpwstr/>
  </property>
  <property fmtid="{D5CDD505-2E9C-101B-9397-08002B2CF9AE}" pid="108" name="FSC#ATSTATECFG@1.1001:BankAccountOwner">
    <vt:lpwstr/>
  </property>
  <property fmtid="{D5CDD505-2E9C-101B-9397-08002B2CF9AE}" pid="109" name="FSC#ATSTATECFG@1.1001:BankInstitute">
    <vt:lpwstr/>
  </property>
  <property fmtid="{D5CDD505-2E9C-101B-9397-08002B2CF9AE}" pid="110" name="FSC#ATSTATECFG@1.1001:BankAccountID">
    <vt:lpwstr/>
  </property>
  <property fmtid="{D5CDD505-2E9C-101B-9397-08002B2CF9AE}" pid="111" name="FSC#ATSTATECFG@1.1001:BankAccountIBAN">
    <vt:lpwstr/>
  </property>
  <property fmtid="{D5CDD505-2E9C-101B-9397-08002B2CF9AE}" pid="112" name="FSC#ATSTATECFG@1.1001:BankAccountBIC">
    <vt:lpwstr/>
  </property>
  <property fmtid="{D5CDD505-2E9C-101B-9397-08002B2CF9AE}" pid="113" name="FSC#ATSTATECFG@1.1001:BankName">
    <vt:lpwstr/>
  </property>
  <property fmtid="{D5CDD505-2E9C-101B-9397-08002B2CF9AE}" pid="114" name="FSC#CCAPRECONFIG@15.1001:AddrAnrede">
    <vt:lpwstr/>
  </property>
  <property fmtid="{D5CDD505-2E9C-101B-9397-08002B2CF9AE}" pid="115" name="FSC#CCAPRECONFIG@15.1001:AddrTitel">
    <vt:lpwstr/>
  </property>
  <property fmtid="{D5CDD505-2E9C-101B-9397-08002B2CF9AE}" pid="116" name="FSC#CCAPRECONFIG@15.1001:AddrNachgestellter_Titel">
    <vt:lpwstr/>
  </property>
  <property fmtid="{D5CDD505-2E9C-101B-9397-08002B2CF9AE}" pid="117" name="FSC#CCAPRECONFIG@15.1001:AddrVorname">
    <vt:lpwstr/>
  </property>
  <property fmtid="{D5CDD505-2E9C-101B-9397-08002B2CF9AE}" pid="118" name="FSC#CCAPRECONFIG@15.1001:AddrNachname">
    <vt:lpwstr/>
  </property>
  <property fmtid="{D5CDD505-2E9C-101B-9397-08002B2CF9AE}" pid="119" name="FSC#CCAPRECONFIG@15.1001:AddrzH">
    <vt:lpwstr/>
  </property>
  <property fmtid="{D5CDD505-2E9C-101B-9397-08002B2CF9AE}" pid="120" name="FSC#CCAPRECONFIG@15.1001:AddrGeschlecht">
    <vt:lpwstr/>
  </property>
  <property fmtid="{D5CDD505-2E9C-101B-9397-08002B2CF9AE}" pid="121" name="FSC#CCAPRECONFIG@15.1001:AddrStrasse">
    <vt:lpwstr/>
  </property>
  <property fmtid="{D5CDD505-2E9C-101B-9397-08002B2CF9AE}" pid="122" name="FSC#CCAPRECONFIG@15.1001:AddrHausnummer">
    <vt:lpwstr/>
  </property>
  <property fmtid="{D5CDD505-2E9C-101B-9397-08002B2CF9AE}" pid="123" name="FSC#CCAPRECONFIG@15.1001:AddrStiege">
    <vt:lpwstr/>
  </property>
  <property fmtid="{D5CDD505-2E9C-101B-9397-08002B2CF9AE}" pid="124" name="FSC#CCAPRECONFIG@15.1001:AddrTuer">
    <vt:lpwstr/>
  </property>
  <property fmtid="{D5CDD505-2E9C-101B-9397-08002B2CF9AE}" pid="125" name="FSC#CCAPRECONFIG@15.1001:AddrPostfach">
    <vt:lpwstr/>
  </property>
  <property fmtid="{D5CDD505-2E9C-101B-9397-08002B2CF9AE}" pid="126" name="FSC#CCAPRECONFIG@15.1001:AddrPostleitzahl">
    <vt:lpwstr/>
  </property>
  <property fmtid="{D5CDD505-2E9C-101B-9397-08002B2CF9AE}" pid="127" name="FSC#CCAPRECONFIG@15.1001:AddrOrt">
    <vt:lpwstr/>
  </property>
  <property fmtid="{D5CDD505-2E9C-101B-9397-08002B2CF9AE}" pid="128" name="FSC#CCAPRECONFIG@15.1001:AddrLand">
    <vt:lpwstr/>
  </property>
  <property fmtid="{D5CDD505-2E9C-101B-9397-08002B2CF9AE}" pid="129" name="FSC#CCAPRECONFIG@15.1001:AddrEmail">
    <vt:lpwstr/>
  </property>
  <property fmtid="{D5CDD505-2E9C-101B-9397-08002B2CF9AE}" pid="130" name="FSC#CCAPRECONFIG@15.1001:AddrAdresse">
    <vt:lpwstr/>
  </property>
  <property fmtid="{D5CDD505-2E9C-101B-9397-08002B2CF9AE}" pid="131" name="FSC#CCAPRECONFIG@15.1001:AddrFax">
    <vt:lpwstr/>
  </property>
  <property fmtid="{D5CDD505-2E9C-101B-9397-08002B2CF9AE}" pid="132" name="FSC#CCAPRECONFIG@15.1001:AddrOrganisationsname">
    <vt:lpwstr/>
  </property>
  <property fmtid="{D5CDD505-2E9C-101B-9397-08002B2CF9AE}" pid="133" name="FSC#CCAPRECONFIG@15.1001:AddrOrganisationskurzname">
    <vt:lpwstr/>
  </property>
  <property fmtid="{D5CDD505-2E9C-101B-9397-08002B2CF9AE}" pid="134" name="FSC#CCAPRECONFIG@15.1001:AddrAbschriftsbemerkung">
    <vt:lpwstr/>
  </property>
  <property fmtid="{D5CDD505-2E9C-101B-9397-08002B2CF9AE}" pid="135" name="FSC#CCAPRECONFIG@15.1001:AddrName_Zeile_2">
    <vt:lpwstr/>
  </property>
  <property fmtid="{D5CDD505-2E9C-101B-9397-08002B2CF9AE}" pid="136" name="FSC#CCAPRECONFIG@15.1001:AddrName_Zeile_3">
    <vt:lpwstr/>
  </property>
  <property fmtid="{D5CDD505-2E9C-101B-9397-08002B2CF9AE}" pid="137" name="FSC#CCAPRECONFIG@15.1001:AddrPostalischeAdresse">
    <vt:lpwstr/>
  </property>
  <property fmtid="{D5CDD505-2E9C-101B-9397-08002B2CF9AE}" pid="138" name="FSC#ATPRECONFIG@1.1001:ChargePreview">
    <vt:lpwstr/>
  </property>
  <property fmtid="{D5CDD505-2E9C-101B-9397-08002B2CF9AE}" pid="139" name="FSC#ATSTATECFG@1.1001:ExternalFile">
    <vt:lpwstr/>
  </property>
  <property fmtid="{D5CDD505-2E9C-101B-9397-08002B2CF9AE}" pid="140" name="FSC#COOSYSTEM@1.1:Container">
    <vt:lpwstr>COO.3000.101.24.11284663</vt:lpwstr>
  </property>
  <property fmtid="{D5CDD505-2E9C-101B-9397-08002B2CF9AE}" pid="141" name="FSC#FSCFOLIO@1.1001:docpropproject">
    <vt:lpwstr/>
  </property>
</Properties>
</file>